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Arial Bold" panose="020B0704020202020204" pitchFamily="34" charset="0"/>
      <p:regular r:id="rId41"/>
      <p:bold r:id="rId42"/>
    </p:embeddedFont>
    <p:embeddedFont>
      <p:font typeface="Arial Italics" panose="020B0604020202020204" charset="0"/>
      <p:regular r:id="rId43"/>
    </p:embeddedFont>
    <p:embeddedFont>
      <p:font typeface="Arimo" panose="020B0604020202020204" charset="0"/>
      <p:regular r:id="rId44"/>
    </p:embeddedFont>
    <p:embeddedFont>
      <p:font typeface="Arimo Bold" panose="020B0604020202020204" charset="0"/>
      <p:regular r:id="rId45"/>
    </p:embeddedFont>
    <p:embeddedFont>
      <p:font typeface="Cairo" panose="020B0604020202020204" charset="-78"/>
      <p:regular r:id="rId46"/>
    </p:embeddedFont>
    <p:embeddedFont>
      <p:font typeface="Cairo Bold" panose="020B0604020202020204" charset="-78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2.sv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31.jpe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2.sv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31.jpe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8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11" Type="http://schemas.openxmlformats.org/officeDocument/2006/relationships/image" Target="../media/image27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11" Type="http://schemas.openxmlformats.org/officeDocument/2006/relationships/image" Target="../media/image27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11" Type="http://schemas.openxmlformats.org/officeDocument/2006/relationships/image" Target="../media/image27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13" Type="http://schemas.openxmlformats.org/officeDocument/2006/relationships/image" Target="../media/image110.png"/><Relationship Id="rId3" Type="http://schemas.openxmlformats.org/officeDocument/2006/relationships/image" Target="../media/image13.png"/><Relationship Id="rId7" Type="http://schemas.openxmlformats.org/officeDocument/2006/relationships/image" Target="../media/image104.png"/><Relationship Id="rId12" Type="http://schemas.openxmlformats.org/officeDocument/2006/relationships/image" Target="../media/image10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sv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svg"/><Relationship Id="rId4" Type="http://schemas.openxmlformats.org/officeDocument/2006/relationships/image" Target="../media/image14.svg"/><Relationship Id="rId9" Type="http://schemas.openxmlformats.org/officeDocument/2006/relationships/image" Target="../media/image106.png"/><Relationship Id="rId14" Type="http://schemas.openxmlformats.org/officeDocument/2006/relationships/image" Target="../media/image11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2351978917304818" TargetMode="External"/><Relationship Id="rId3" Type="http://schemas.openxmlformats.org/officeDocument/2006/relationships/image" Target="../media/image110.png"/><Relationship Id="rId7" Type="http://schemas.openxmlformats.org/officeDocument/2006/relationships/hyperlink" Target="https://ieeexplore.ieee.org/document/912927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eeexplore.ieee.org/document/9085472" TargetMode="External"/><Relationship Id="rId11" Type="http://schemas.openxmlformats.org/officeDocument/2006/relationships/image" Target="../media/image113.svg"/><Relationship Id="rId5" Type="http://schemas.openxmlformats.org/officeDocument/2006/relationships/hyperlink" Target="https://ieeexplore.ieee.org/document/9342065" TargetMode="External"/><Relationship Id="rId10" Type="http://schemas.openxmlformats.org/officeDocument/2006/relationships/image" Target="../media/image112.png"/><Relationship Id="rId4" Type="http://schemas.openxmlformats.org/officeDocument/2006/relationships/image" Target="../media/image111.svg"/><Relationship Id="rId9" Type="http://schemas.openxmlformats.org/officeDocument/2006/relationships/hyperlink" Target="https://ieeexplore.ieee.org/document/97500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057970" y="8802122"/>
            <a:ext cx="1768126" cy="1086549"/>
          </a:xfrm>
          <a:custGeom>
            <a:avLst/>
            <a:gdLst/>
            <a:ahLst/>
            <a:cxnLst/>
            <a:rect l="l" t="t" r="r" b="b"/>
            <a:pathLst>
              <a:path w="1768126" h="1086549">
                <a:moveTo>
                  <a:pt x="0" y="0"/>
                </a:moveTo>
                <a:lnTo>
                  <a:pt x="1768126" y="0"/>
                </a:lnTo>
                <a:lnTo>
                  <a:pt x="1768126" y="1086549"/>
                </a:lnTo>
                <a:lnTo>
                  <a:pt x="0" y="108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58052" y="781050"/>
            <a:ext cx="7907407" cy="802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31"/>
              </a:lnSpc>
            </a:pPr>
            <a:r>
              <a:rPr lang="en-US" sz="1147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Smart Vehicle Inspection System</a:t>
            </a:r>
          </a:p>
        </p:txBody>
      </p:sp>
      <p:sp>
        <p:nvSpPr>
          <p:cNvPr id="6" name="Freeform 6"/>
          <p:cNvSpPr/>
          <p:nvPr/>
        </p:nvSpPr>
        <p:spPr>
          <a:xfrm>
            <a:off x="15379328" y="1527458"/>
            <a:ext cx="1288042" cy="867288"/>
          </a:xfrm>
          <a:custGeom>
            <a:avLst/>
            <a:gdLst/>
            <a:ahLst/>
            <a:cxnLst/>
            <a:rect l="l" t="t" r="r" b="b"/>
            <a:pathLst>
              <a:path w="1288042" h="867288">
                <a:moveTo>
                  <a:pt x="0" y="0"/>
                </a:moveTo>
                <a:lnTo>
                  <a:pt x="1288042" y="0"/>
                </a:lnTo>
                <a:lnTo>
                  <a:pt x="1288042" y="867288"/>
                </a:lnTo>
                <a:lnTo>
                  <a:pt x="0" y="867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02908" y="2507212"/>
            <a:ext cx="6922976" cy="5686282"/>
          </a:xfrm>
          <a:custGeom>
            <a:avLst/>
            <a:gdLst/>
            <a:ahLst/>
            <a:cxnLst/>
            <a:rect l="l" t="t" r="r" b="b"/>
            <a:pathLst>
              <a:path w="6922976" h="5686282">
                <a:moveTo>
                  <a:pt x="0" y="0"/>
                </a:moveTo>
                <a:lnTo>
                  <a:pt x="6922976" y="0"/>
                </a:lnTo>
                <a:lnTo>
                  <a:pt x="6922976" y="5686282"/>
                </a:lnTo>
                <a:lnTo>
                  <a:pt x="0" y="5686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2018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 &amp;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3476" y="3893093"/>
            <a:ext cx="16565824" cy="548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System Components: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Backend: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Django application handles API calls to models hosted on Roboflow.com.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Processes images and applies damage-to-part mapping logic.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Frontend: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Displays annotated results in real-time using HTML, CSS, and JavaScript.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Hardware Integration: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ESP32 communicates with OBD-II tools to fetch data from the car's ECU (Electronic Control Unit).</a:t>
            </a:r>
          </a:p>
          <a:p>
            <a:pPr algn="ctr">
              <a:lnSpc>
                <a:spcPts val="4675"/>
              </a:lnSpc>
            </a:pPr>
            <a:endParaRPr lang="en-US" sz="36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394013" y="2105447"/>
            <a:ext cx="1587600" cy="1587600"/>
            <a:chOff x="0" y="0"/>
            <a:chExt cx="2116800" cy="211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16836" cy="2116836"/>
            </a:xfrm>
            <a:custGeom>
              <a:avLst/>
              <a:gdLst/>
              <a:ahLst/>
              <a:cxnLst/>
              <a:rect l="l" t="t" r="r" b="b"/>
              <a:pathLst>
                <a:path w="2116836" h="2116836">
                  <a:moveTo>
                    <a:pt x="0" y="0"/>
                  </a:moveTo>
                  <a:lnTo>
                    <a:pt x="2116836" y="0"/>
                  </a:lnTo>
                  <a:lnTo>
                    <a:pt x="2116836" y="2116836"/>
                  </a:lnTo>
                  <a:lnTo>
                    <a:pt x="0" y="2116836"/>
                  </a:lnTo>
                  <a:close/>
                </a:path>
              </a:pathLst>
            </a:custGeom>
            <a:solidFill>
              <a:srgbClr val="1D374E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8748201" y="2571249"/>
            <a:ext cx="884358" cy="884274"/>
          </a:xfrm>
          <a:custGeom>
            <a:avLst/>
            <a:gdLst/>
            <a:ahLst/>
            <a:cxnLst/>
            <a:rect l="l" t="t" r="r" b="b"/>
            <a:pathLst>
              <a:path w="884358" h="884274">
                <a:moveTo>
                  <a:pt x="0" y="0"/>
                </a:moveTo>
                <a:lnTo>
                  <a:pt x="884358" y="0"/>
                </a:lnTo>
                <a:lnTo>
                  <a:pt x="884358" y="884274"/>
                </a:lnTo>
                <a:lnTo>
                  <a:pt x="0" y="884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820784" y="6192280"/>
            <a:ext cx="2081520" cy="3661912"/>
          </a:xfrm>
          <a:custGeom>
            <a:avLst/>
            <a:gdLst/>
            <a:ahLst/>
            <a:cxnLst/>
            <a:rect l="l" t="t" r="r" b="b"/>
            <a:pathLst>
              <a:path w="2081520" h="3661912">
                <a:moveTo>
                  <a:pt x="0" y="0"/>
                </a:moveTo>
                <a:lnTo>
                  <a:pt x="2081520" y="0"/>
                </a:lnTo>
                <a:lnTo>
                  <a:pt x="2081520" y="3661912"/>
                </a:lnTo>
                <a:lnTo>
                  <a:pt x="0" y="3661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079059" y="2204368"/>
            <a:ext cx="7717515" cy="7975824"/>
            <a:chOff x="0" y="0"/>
            <a:chExt cx="10243200" cy="1058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43200" cy="10586045"/>
            </a:xfrm>
            <a:custGeom>
              <a:avLst/>
              <a:gdLst/>
              <a:ahLst/>
              <a:cxnLst/>
              <a:rect l="l" t="t" r="r" b="b"/>
              <a:pathLst>
                <a:path w="10243200" h="10586045">
                  <a:moveTo>
                    <a:pt x="0" y="0"/>
                  </a:moveTo>
                  <a:lnTo>
                    <a:pt x="10243200" y="0"/>
                  </a:lnTo>
                  <a:lnTo>
                    <a:pt x="10243200" y="10586045"/>
                  </a:lnTo>
                  <a:lnTo>
                    <a:pt x="0" y="105860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243200" cy="106336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4400"/>
                </a:lnSpc>
              </a:pPr>
              <a:r>
                <a:rPr lang="en-US" sz="12000" b="1">
                  <a:solidFill>
                    <a:srgbClr val="FF3F4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Progress On the OBD-II module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63316" y="1079000"/>
            <a:ext cx="2949000" cy="1683600"/>
            <a:chOff x="0" y="0"/>
            <a:chExt cx="3932000" cy="2244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32000" cy="2244800"/>
            </a:xfrm>
            <a:custGeom>
              <a:avLst/>
              <a:gdLst/>
              <a:ahLst/>
              <a:cxnLst/>
              <a:rect l="l" t="t" r="r" b="b"/>
              <a:pathLst>
                <a:path w="3932000" h="2244800">
                  <a:moveTo>
                    <a:pt x="0" y="0"/>
                  </a:moveTo>
                  <a:lnTo>
                    <a:pt x="3932000" y="0"/>
                  </a:lnTo>
                  <a:lnTo>
                    <a:pt x="3932000" y="2244800"/>
                  </a:lnTo>
                  <a:lnTo>
                    <a:pt x="0" y="2244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32000" cy="2292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4400"/>
                </a:lnSpc>
              </a:pPr>
              <a:r>
                <a:rPr lang="en-US" sz="12000" b="1">
                  <a:solidFill>
                    <a:srgbClr val="FF3F4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26450" y="1079000"/>
            <a:ext cx="5521200" cy="8128800"/>
          </a:xfrm>
          <a:custGeom>
            <a:avLst/>
            <a:gdLst/>
            <a:ahLst/>
            <a:cxnLst/>
            <a:rect l="l" t="t" r="r" b="b"/>
            <a:pathLst>
              <a:path w="5521200" h="8128800">
                <a:moveTo>
                  <a:pt x="0" y="0"/>
                </a:moveTo>
                <a:lnTo>
                  <a:pt x="5521200" y="0"/>
                </a:lnTo>
                <a:lnTo>
                  <a:pt x="5521200" y="8128800"/>
                </a:lnTo>
                <a:lnTo>
                  <a:pt x="0" y="812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687" r="-6320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83222" y="5855210"/>
            <a:ext cx="1835726" cy="3998990"/>
          </a:xfrm>
          <a:custGeom>
            <a:avLst/>
            <a:gdLst/>
            <a:ahLst/>
            <a:cxnLst/>
            <a:rect l="l" t="t" r="r" b="b"/>
            <a:pathLst>
              <a:path w="1835726" h="3998990">
                <a:moveTo>
                  <a:pt x="0" y="0"/>
                </a:moveTo>
                <a:lnTo>
                  <a:pt x="1835726" y="0"/>
                </a:lnTo>
                <a:lnTo>
                  <a:pt x="1835726" y="3998990"/>
                </a:lnTo>
                <a:lnTo>
                  <a:pt x="0" y="3998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62976" y="1079000"/>
            <a:ext cx="2210406" cy="1420626"/>
          </a:xfrm>
          <a:custGeom>
            <a:avLst/>
            <a:gdLst/>
            <a:ahLst/>
            <a:cxnLst/>
            <a:rect l="l" t="t" r="r" b="b"/>
            <a:pathLst>
              <a:path w="2210406" h="1420626">
                <a:moveTo>
                  <a:pt x="0" y="0"/>
                </a:moveTo>
                <a:lnTo>
                  <a:pt x="2210406" y="0"/>
                </a:lnTo>
                <a:lnTo>
                  <a:pt x="2210406" y="1420626"/>
                </a:lnTo>
                <a:lnTo>
                  <a:pt x="0" y="1420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36942" y="279602"/>
            <a:ext cx="3678966" cy="1598774"/>
          </a:xfrm>
          <a:custGeom>
            <a:avLst/>
            <a:gdLst/>
            <a:ahLst/>
            <a:cxnLst/>
            <a:rect l="l" t="t" r="r" b="b"/>
            <a:pathLst>
              <a:path w="3678966" h="1598774">
                <a:moveTo>
                  <a:pt x="0" y="0"/>
                </a:moveTo>
                <a:lnTo>
                  <a:pt x="3678966" y="0"/>
                </a:lnTo>
                <a:lnTo>
                  <a:pt x="3678966" y="1598774"/>
                </a:lnTo>
                <a:lnTo>
                  <a:pt x="0" y="15987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70174" y="7997052"/>
            <a:ext cx="1863344" cy="2055960"/>
          </a:xfrm>
          <a:custGeom>
            <a:avLst/>
            <a:gdLst/>
            <a:ahLst/>
            <a:cxnLst/>
            <a:rect l="l" t="t" r="r" b="b"/>
            <a:pathLst>
              <a:path w="1863344" h="2055960">
                <a:moveTo>
                  <a:pt x="0" y="0"/>
                </a:moveTo>
                <a:lnTo>
                  <a:pt x="1863344" y="0"/>
                </a:lnTo>
                <a:lnTo>
                  <a:pt x="1863344" y="2055960"/>
                </a:lnTo>
                <a:lnTo>
                  <a:pt x="0" y="205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35272" y="312420"/>
            <a:ext cx="1863368" cy="2282754"/>
          </a:xfrm>
          <a:custGeom>
            <a:avLst/>
            <a:gdLst/>
            <a:ahLst/>
            <a:cxnLst/>
            <a:rect l="l" t="t" r="r" b="b"/>
            <a:pathLst>
              <a:path w="1863368" h="2282754">
                <a:moveTo>
                  <a:pt x="0" y="0"/>
                </a:moveTo>
                <a:lnTo>
                  <a:pt x="1863368" y="0"/>
                </a:lnTo>
                <a:lnTo>
                  <a:pt x="1863368" y="2282754"/>
                </a:lnTo>
                <a:lnTo>
                  <a:pt x="0" y="228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74212" y="1140994"/>
            <a:ext cx="15408000" cy="1145400"/>
            <a:chOff x="0" y="0"/>
            <a:chExt cx="20544000" cy="1527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Objectives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93034" y="5629084"/>
            <a:ext cx="5512200" cy="1145400"/>
            <a:chOff x="0" y="0"/>
            <a:chExt cx="7349600" cy="1527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49600" cy="1527200"/>
            </a:xfrm>
            <a:custGeom>
              <a:avLst/>
              <a:gdLst/>
              <a:ahLst/>
              <a:cxnLst/>
              <a:rect l="l" t="t" r="r" b="b"/>
              <a:pathLst>
                <a:path w="7349600" h="1527200">
                  <a:moveTo>
                    <a:pt x="0" y="0"/>
                  </a:moveTo>
                  <a:lnTo>
                    <a:pt x="7349600" y="0"/>
                  </a:lnTo>
                  <a:lnTo>
                    <a:pt x="73496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3496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END GOAL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19318" y="7002002"/>
            <a:ext cx="5659630" cy="2769990"/>
            <a:chOff x="0" y="0"/>
            <a:chExt cx="7546173" cy="3693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546173" cy="3693320"/>
            </a:xfrm>
            <a:custGeom>
              <a:avLst/>
              <a:gdLst/>
              <a:ahLst/>
              <a:cxnLst/>
              <a:rect l="l" t="t" r="r" b="b"/>
              <a:pathLst>
                <a:path w="7546173" h="3693320">
                  <a:moveTo>
                    <a:pt x="0" y="0"/>
                  </a:moveTo>
                  <a:lnTo>
                    <a:pt x="7546173" y="0"/>
                  </a:lnTo>
                  <a:lnTo>
                    <a:pt x="7546173" y="3693320"/>
                  </a:lnTo>
                  <a:lnTo>
                    <a:pt x="0" y="3693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7546173" cy="37504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endParaRPr/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Query the Vehicle CAN BUS via the OBD-II to get the data from the ECU of the car for Future Use.</a:t>
              </a:r>
            </a:p>
            <a:p>
              <a:pPr algn="l">
                <a:lnSpc>
                  <a:spcPts val="3359"/>
                </a:lnSpc>
              </a:pPr>
              <a:endPara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4560" y="3431794"/>
            <a:ext cx="9144000" cy="3570208"/>
            <a:chOff x="0" y="0"/>
            <a:chExt cx="12192000" cy="47602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92000" cy="4760277"/>
            </a:xfrm>
            <a:custGeom>
              <a:avLst/>
              <a:gdLst/>
              <a:ahLst/>
              <a:cxnLst/>
              <a:rect l="l" t="t" r="r" b="b"/>
              <a:pathLst>
                <a:path w="12192000" h="4760277">
                  <a:moveTo>
                    <a:pt x="0" y="0"/>
                  </a:moveTo>
                  <a:lnTo>
                    <a:pt x="12192000" y="0"/>
                  </a:lnTo>
                  <a:lnTo>
                    <a:pt x="12192000" y="4760277"/>
                  </a:lnTo>
                  <a:lnTo>
                    <a:pt x="0" y="4760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2192000" cy="48079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9120" lvl="1" indent="-289560" algn="l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Establish seamless communication between ESP32 microcontroller and ELM327 OBD-II diagnostic tool via WiFi.</a:t>
              </a:r>
            </a:p>
            <a:p>
              <a:pPr marL="579120" lvl="1" indent="-289560"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9120" lvl="1" indent="-289560" algn="l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Configure ESP32 to connect to ELM327's WiFi interface using IP: 192.168.0.10 and Port: 35000.</a:t>
              </a:r>
            </a:p>
            <a:p>
              <a:pPr marL="579120" lvl="1" indent="-289560"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9120" lvl="1" indent="-289560" algn="l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Implement error handling for WiFi connection attempts and client-side communication errors. </a:t>
              </a:r>
            </a:p>
            <a:p>
              <a:pPr marL="579120" lvl="1" indent="-289560"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795F43E-9407-B33D-D984-57CCB6549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682" y="571378"/>
            <a:ext cx="4627827" cy="45721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70174" y="7997052"/>
            <a:ext cx="1863344" cy="2055960"/>
          </a:xfrm>
          <a:custGeom>
            <a:avLst/>
            <a:gdLst/>
            <a:ahLst/>
            <a:cxnLst/>
            <a:rect l="l" t="t" r="r" b="b"/>
            <a:pathLst>
              <a:path w="1863344" h="2055960">
                <a:moveTo>
                  <a:pt x="0" y="0"/>
                </a:moveTo>
                <a:lnTo>
                  <a:pt x="1863344" y="0"/>
                </a:lnTo>
                <a:lnTo>
                  <a:pt x="1863344" y="2055960"/>
                </a:lnTo>
                <a:lnTo>
                  <a:pt x="0" y="205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35272" y="312420"/>
            <a:ext cx="1863368" cy="2282754"/>
          </a:xfrm>
          <a:custGeom>
            <a:avLst/>
            <a:gdLst/>
            <a:ahLst/>
            <a:cxnLst/>
            <a:rect l="l" t="t" r="r" b="b"/>
            <a:pathLst>
              <a:path w="1863368" h="2282754">
                <a:moveTo>
                  <a:pt x="0" y="0"/>
                </a:moveTo>
                <a:lnTo>
                  <a:pt x="1863368" y="0"/>
                </a:lnTo>
                <a:lnTo>
                  <a:pt x="1863368" y="2282754"/>
                </a:lnTo>
                <a:lnTo>
                  <a:pt x="0" y="228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74560" y="881616"/>
            <a:ext cx="15408000" cy="1145400"/>
            <a:chOff x="0" y="0"/>
            <a:chExt cx="20544000" cy="1527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Implementing Data Query Functionalities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0522" y="3131498"/>
            <a:ext cx="8505840" cy="4748696"/>
            <a:chOff x="0" y="0"/>
            <a:chExt cx="11341120" cy="63315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41120" cy="6331595"/>
            </a:xfrm>
            <a:custGeom>
              <a:avLst/>
              <a:gdLst/>
              <a:ahLst/>
              <a:cxnLst/>
              <a:rect l="l" t="t" r="r" b="b"/>
              <a:pathLst>
                <a:path w="11341120" h="6331595">
                  <a:moveTo>
                    <a:pt x="0" y="0"/>
                  </a:moveTo>
                  <a:lnTo>
                    <a:pt x="11341120" y="0"/>
                  </a:lnTo>
                  <a:lnTo>
                    <a:pt x="11341120" y="6331595"/>
                  </a:lnTo>
                  <a:lnTo>
                    <a:pt x="0" y="6331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341120" cy="63792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Key Vehicle Parameters Queried</a:t>
              </a: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marL="1493520" lvl="2" indent="-49784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Battery Voltage</a:t>
              </a:r>
            </a:p>
            <a:p>
              <a:pPr marL="1493520" lvl="2" indent="-49784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Engine RPM</a:t>
              </a:r>
            </a:p>
            <a:p>
              <a:pPr marL="1493520" lvl="2" indent="-49784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Vehicle Speed</a:t>
              </a:r>
            </a:p>
            <a:p>
              <a:pPr marL="1493520" lvl="2" indent="-49784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Fuel System Status</a:t>
              </a:r>
            </a:p>
            <a:p>
              <a:pPr marL="1493520" lvl="2" indent="-49784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Engine Load</a:t>
              </a:r>
            </a:p>
            <a:p>
              <a:pPr marL="1493520" lvl="2" indent="-49784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Coolant Temperature</a:t>
              </a:r>
            </a:p>
            <a:p>
              <a:pPr marL="1493520" lvl="2" indent="-49784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Oil Temperature</a:t>
              </a:r>
            </a:p>
            <a:p>
              <a:pPr marL="1493520" lvl="2" indent="-49784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Short and Long Term Fuel Trim</a:t>
              </a:r>
            </a:p>
            <a:p>
              <a:pPr marL="1493520" lvl="2" indent="-49784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Distance Traveled with MIL On</a:t>
              </a:r>
            </a:p>
            <a:p>
              <a:pPr marL="1493520" lvl="2" indent="-49784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Throttle Position and Relative Throttle Position</a:t>
              </a:r>
            </a:p>
            <a:p>
              <a:pPr marL="1493520" lvl="2" indent="-497840"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2F0112-FC79-E841-2A69-87FEEA496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048446"/>
            <a:ext cx="6043278" cy="80271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70174" y="7997052"/>
            <a:ext cx="1863344" cy="2055960"/>
          </a:xfrm>
          <a:custGeom>
            <a:avLst/>
            <a:gdLst/>
            <a:ahLst/>
            <a:cxnLst/>
            <a:rect l="l" t="t" r="r" b="b"/>
            <a:pathLst>
              <a:path w="1863344" h="2055960">
                <a:moveTo>
                  <a:pt x="0" y="0"/>
                </a:moveTo>
                <a:lnTo>
                  <a:pt x="1863344" y="0"/>
                </a:lnTo>
                <a:lnTo>
                  <a:pt x="1863344" y="2055960"/>
                </a:lnTo>
                <a:lnTo>
                  <a:pt x="0" y="205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35272" y="312420"/>
            <a:ext cx="1863368" cy="2282754"/>
          </a:xfrm>
          <a:custGeom>
            <a:avLst/>
            <a:gdLst/>
            <a:ahLst/>
            <a:cxnLst/>
            <a:rect l="l" t="t" r="r" b="b"/>
            <a:pathLst>
              <a:path w="1863368" h="2282754">
                <a:moveTo>
                  <a:pt x="0" y="0"/>
                </a:moveTo>
                <a:lnTo>
                  <a:pt x="1863368" y="0"/>
                </a:lnTo>
                <a:lnTo>
                  <a:pt x="1863368" y="2282754"/>
                </a:lnTo>
                <a:lnTo>
                  <a:pt x="0" y="228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74560" y="881616"/>
            <a:ext cx="15408000" cy="1145400"/>
            <a:chOff x="0" y="0"/>
            <a:chExt cx="20544000" cy="1527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Handling Data Responses and Enhancing Code Modularity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8916" y="3100566"/>
            <a:ext cx="9144000" cy="5047536"/>
            <a:chOff x="0" y="0"/>
            <a:chExt cx="12192000" cy="67300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92000" cy="6730048"/>
            </a:xfrm>
            <a:custGeom>
              <a:avLst/>
              <a:gdLst/>
              <a:ahLst/>
              <a:cxnLst/>
              <a:rect l="l" t="t" r="r" b="b"/>
              <a:pathLst>
                <a:path w="12192000" h="6730048">
                  <a:moveTo>
                    <a:pt x="0" y="0"/>
                  </a:moveTo>
                  <a:lnTo>
                    <a:pt x="12192000" y="0"/>
                  </a:lnTo>
                  <a:lnTo>
                    <a:pt x="12192000" y="6730048"/>
                  </a:lnTo>
                  <a:lnTo>
                    <a:pt x="0" y="6730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192000" cy="67776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9"/>
                </a:lnSpc>
              </a:pPr>
              <a:endParaRPr/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Validation</a:t>
              </a: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Each query function validates ELM327 responses, ensuring a successful state before processing data.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Utilize Serial.println() for debugging outputs to monitor system behavior.</a:t>
              </a:r>
            </a:p>
            <a:p>
              <a:pPr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Code Modularity</a:t>
              </a: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Organize code into well-structured, independent functions for each parameter.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Facilitates easy debugging and scalability for future enhancements.</a:t>
              </a:r>
            </a:p>
            <a:p>
              <a:pPr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2975237-BF45-6DEA-1124-ACE73374FE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08" y="2862907"/>
            <a:ext cx="6329691" cy="70199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70174" y="7997052"/>
            <a:ext cx="1863344" cy="2055960"/>
          </a:xfrm>
          <a:custGeom>
            <a:avLst/>
            <a:gdLst/>
            <a:ahLst/>
            <a:cxnLst/>
            <a:rect l="l" t="t" r="r" b="b"/>
            <a:pathLst>
              <a:path w="1863344" h="2055960">
                <a:moveTo>
                  <a:pt x="0" y="0"/>
                </a:moveTo>
                <a:lnTo>
                  <a:pt x="1863344" y="0"/>
                </a:lnTo>
                <a:lnTo>
                  <a:pt x="1863344" y="2055960"/>
                </a:lnTo>
                <a:lnTo>
                  <a:pt x="0" y="205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35272" y="312420"/>
            <a:ext cx="1863368" cy="2282754"/>
          </a:xfrm>
          <a:custGeom>
            <a:avLst/>
            <a:gdLst/>
            <a:ahLst/>
            <a:cxnLst/>
            <a:rect l="l" t="t" r="r" b="b"/>
            <a:pathLst>
              <a:path w="1863368" h="2282754">
                <a:moveTo>
                  <a:pt x="0" y="0"/>
                </a:moveTo>
                <a:lnTo>
                  <a:pt x="1863368" y="0"/>
                </a:lnTo>
                <a:lnTo>
                  <a:pt x="1863368" y="2282754"/>
                </a:lnTo>
                <a:lnTo>
                  <a:pt x="0" y="228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74560" y="881616"/>
            <a:ext cx="15408000" cy="1145400"/>
            <a:chOff x="0" y="0"/>
            <a:chExt cx="20544000" cy="1527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Challenges Encountered and Solutions Implemented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7874" y="2491508"/>
            <a:ext cx="9144000" cy="6709530"/>
            <a:chOff x="0" y="0"/>
            <a:chExt cx="12192000" cy="89460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92000" cy="8946040"/>
            </a:xfrm>
            <a:custGeom>
              <a:avLst/>
              <a:gdLst/>
              <a:ahLst/>
              <a:cxnLst/>
              <a:rect l="l" t="t" r="r" b="b"/>
              <a:pathLst>
                <a:path w="12192000" h="8946040">
                  <a:moveTo>
                    <a:pt x="0" y="0"/>
                  </a:moveTo>
                  <a:lnTo>
                    <a:pt x="12192000" y="0"/>
                  </a:lnTo>
                  <a:lnTo>
                    <a:pt x="12192000" y="8946040"/>
                  </a:lnTo>
                  <a:lnTo>
                    <a:pt x="0" y="8946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192000" cy="899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Challenge 1</a:t>
              </a: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 Protocol Compatibility Issues</a:t>
              </a:r>
            </a:p>
            <a:p>
              <a:pPr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Issue</a:t>
              </a: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 Some vehicles did not support certain OBD-II protocols, causing query failures.</a:t>
              </a:r>
            </a:p>
            <a:p>
              <a:pPr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Solution</a:t>
              </a: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 Added a dynamic protocol detection mechanism to switch between supported protocols automatically during initialization.</a:t>
              </a:r>
            </a:p>
            <a:p>
              <a:pPr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Challenge 2</a:t>
              </a: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 Debugging Data Responses</a:t>
              </a:r>
            </a:p>
            <a:p>
              <a:pPr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Issue</a:t>
              </a: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 Misleading debugging outputs made it difficult to identify root causes during system failures.</a:t>
              </a:r>
            </a:p>
            <a:p>
              <a:pPr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Solution</a:t>
              </a: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 Structured debugging outputs using consistent formats and categorized errors by type for easier troubleshooting.</a:t>
              </a:r>
            </a:p>
            <a:p>
              <a:pPr algn="l">
                <a:lnSpc>
                  <a:spcPts val="2879"/>
                </a:lnSpc>
              </a:pPr>
              <a:endPara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EED9B6-C83C-ED87-4AE4-964EB67FA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165" y="2595174"/>
            <a:ext cx="7259835" cy="68316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820784" y="6192280"/>
            <a:ext cx="2081520" cy="3661912"/>
          </a:xfrm>
          <a:custGeom>
            <a:avLst/>
            <a:gdLst/>
            <a:ahLst/>
            <a:cxnLst/>
            <a:rect l="l" t="t" r="r" b="b"/>
            <a:pathLst>
              <a:path w="2081520" h="3661912">
                <a:moveTo>
                  <a:pt x="0" y="0"/>
                </a:moveTo>
                <a:lnTo>
                  <a:pt x="2081520" y="0"/>
                </a:lnTo>
                <a:lnTo>
                  <a:pt x="2081520" y="3661912"/>
                </a:lnTo>
                <a:lnTo>
                  <a:pt x="0" y="3661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138384" y="3291200"/>
            <a:ext cx="7682400" cy="6144860"/>
            <a:chOff x="0" y="0"/>
            <a:chExt cx="10243200" cy="81931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43200" cy="8193147"/>
            </a:xfrm>
            <a:custGeom>
              <a:avLst/>
              <a:gdLst/>
              <a:ahLst/>
              <a:cxnLst/>
              <a:rect l="l" t="t" r="r" b="b"/>
              <a:pathLst>
                <a:path w="10243200" h="8193147">
                  <a:moveTo>
                    <a:pt x="0" y="0"/>
                  </a:moveTo>
                  <a:lnTo>
                    <a:pt x="10243200" y="0"/>
                  </a:lnTo>
                  <a:lnTo>
                    <a:pt x="10243200" y="8193147"/>
                  </a:lnTo>
                  <a:lnTo>
                    <a:pt x="0" y="81931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243200" cy="82407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4400"/>
                </a:lnSpc>
              </a:pPr>
              <a:r>
                <a:rPr lang="en-US" sz="12000" b="1">
                  <a:solidFill>
                    <a:srgbClr val="FF3F4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Progress of the CV module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61050" y="2449400"/>
            <a:ext cx="2949000" cy="1683600"/>
            <a:chOff x="0" y="0"/>
            <a:chExt cx="3932000" cy="2244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32000" cy="2244800"/>
            </a:xfrm>
            <a:custGeom>
              <a:avLst/>
              <a:gdLst/>
              <a:ahLst/>
              <a:cxnLst/>
              <a:rect l="l" t="t" r="r" b="b"/>
              <a:pathLst>
                <a:path w="3932000" h="2244800">
                  <a:moveTo>
                    <a:pt x="0" y="0"/>
                  </a:moveTo>
                  <a:lnTo>
                    <a:pt x="3932000" y="0"/>
                  </a:lnTo>
                  <a:lnTo>
                    <a:pt x="3932000" y="2244800"/>
                  </a:lnTo>
                  <a:lnTo>
                    <a:pt x="0" y="2244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32000" cy="2292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4400"/>
                </a:lnSpc>
              </a:pPr>
              <a:r>
                <a:rPr lang="en-US" sz="12000" b="1">
                  <a:solidFill>
                    <a:srgbClr val="FF3F4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26450" y="1079000"/>
            <a:ext cx="5521200" cy="8128800"/>
          </a:xfrm>
          <a:custGeom>
            <a:avLst/>
            <a:gdLst/>
            <a:ahLst/>
            <a:cxnLst/>
            <a:rect l="l" t="t" r="r" b="b"/>
            <a:pathLst>
              <a:path w="5521200" h="8128800">
                <a:moveTo>
                  <a:pt x="0" y="0"/>
                </a:moveTo>
                <a:lnTo>
                  <a:pt x="5521200" y="0"/>
                </a:lnTo>
                <a:lnTo>
                  <a:pt x="5521200" y="8128800"/>
                </a:lnTo>
                <a:lnTo>
                  <a:pt x="0" y="812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687" r="-6320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83222" y="5855210"/>
            <a:ext cx="1835726" cy="3998990"/>
          </a:xfrm>
          <a:custGeom>
            <a:avLst/>
            <a:gdLst/>
            <a:ahLst/>
            <a:cxnLst/>
            <a:rect l="l" t="t" r="r" b="b"/>
            <a:pathLst>
              <a:path w="1835726" h="3998990">
                <a:moveTo>
                  <a:pt x="0" y="0"/>
                </a:moveTo>
                <a:lnTo>
                  <a:pt x="1835726" y="0"/>
                </a:lnTo>
                <a:lnTo>
                  <a:pt x="1835726" y="3998990"/>
                </a:lnTo>
                <a:lnTo>
                  <a:pt x="0" y="3998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62976" y="1079000"/>
            <a:ext cx="2210406" cy="1420626"/>
          </a:xfrm>
          <a:custGeom>
            <a:avLst/>
            <a:gdLst/>
            <a:ahLst/>
            <a:cxnLst/>
            <a:rect l="l" t="t" r="r" b="b"/>
            <a:pathLst>
              <a:path w="2210406" h="1420626">
                <a:moveTo>
                  <a:pt x="0" y="0"/>
                </a:moveTo>
                <a:lnTo>
                  <a:pt x="2210406" y="0"/>
                </a:lnTo>
                <a:lnTo>
                  <a:pt x="2210406" y="1420626"/>
                </a:lnTo>
                <a:lnTo>
                  <a:pt x="0" y="1420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36942" y="279602"/>
            <a:ext cx="3678966" cy="1598774"/>
          </a:xfrm>
          <a:custGeom>
            <a:avLst/>
            <a:gdLst/>
            <a:ahLst/>
            <a:cxnLst/>
            <a:rect l="l" t="t" r="r" b="b"/>
            <a:pathLst>
              <a:path w="3678966" h="1598774">
                <a:moveTo>
                  <a:pt x="0" y="0"/>
                </a:moveTo>
                <a:lnTo>
                  <a:pt x="3678966" y="0"/>
                </a:lnTo>
                <a:lnTo>
                  <a:pt x="3678966" y="1598774"/>
                </a:lnTo>
                <a:lnTo>
                  <a:pt x="0" y="15987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70174" y="7997052"/>
            <a:ext cx="1863344" cy="2055960"/>
          </a:xfrm>
          <a:custGeom>
            <a:avLst/>
            <a:gdLst/>
            <a:ahLst/>
            <a:cxnLst/>
            <a:rect l="l" t="t" r="r" b="b"/>
            <a:pathLst>
              <a:path w="1863344" h="2055960">
                <a:moveTo>
                  <a:pt x="0" y="0"/>
                </a:moveTo>
                <a:lnTo>
                  <a:pt x="1863344" y="0"/>
                </a:lnTo>
                <a:lnTo>
                  <a:pt x="1863344" y="2055960"/>
                </a:lnTo>
                <a:lnTo>
                  <a:pt x="0" y="205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35272" y="312420"/>
            <a:ext cx="1863368" cy="2282754"/>
          </a:xfrm>
          <a:custGeom>
            <a:avLst/>
            <a:gdLst/>
            <a:ahLst/>
            <a:cxnLst/>
            <a:rect l="l" t="t" r="r" b="b"/>
            <a:pathLst>
              <a:path w="1863368" h="2282754">
                <a:moveTo>
                  <a:pt x="0" y="0"/>
                </a:moveTo>
                <a:lnTo>
                  <a:pt x="1863368" y="0"/>
                </a:lnTo>
                <a:lnTo>
                  <a:pt x="1863368" y="2282754"/>
                </a:lnTo>
                <a:lnTo>
                  <a:pt x="0" y="228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40000" y="890050"/>
            <a:ext cx="15408000" cy="1145400"/>
            <a:chOff x="0" y="0"/>
            <a:chExt cx="20544000" cy="1527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Objectives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65146" y="1113236"/>
            <a:ext cx="1587600" cy="1587600"/>
            <a:chOff x="0" y="0"/>
            <a:chExt cx="2116800" cy="2116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16836" cy="2116836"/>
            </a:xfrm>
            <a:custGeom>
              <a:avLst/>
              <a:gdLst/>
              <a:ahLst/>
              <a:cxnLst/>
              <a:rect l="l" t="t" r="r" b="b"/>
              <a:pathLst>
                <a:path w="2116836" h="2116836">
                  <a:moveTo>
                    <a:pt x="0" y="0"/>
                  </a:moveTo>
                  <a:lnTo>
                    <a:pt x="2116836" y="0"/>
                  </a:lnTo>
                  <a:lnTo>
                    <a:pt x="2116836" y="2116836"/>
                  </a:lnTo>
                  <a:lnTo>
                    <a:pt x="0" y="2116836"/>
                  </a:lnTo>
                  <a:close/>
                </a:path>
              </a:pathLst>
            </a:custGeom>
            <a:solidFill>
              <a:srgbClr val="1D374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103096" y="2700836"/>
            <a:ext cx="5512200" cy="1145400"/>
            <a:chOff x="0" y="0"/>
            <a:chExt cx="7349600" cy="152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349600" cy="1527200"/>
            </a:xfrm>
            <a:custGeom>
              <a:avLst/>
              <a:gdLst/>
              <a:ahLst/>
              <a:cxnLst/>
              <a:rect l="l" t="t" r="r" b="b"/>
              <a:pathLst>
                <a:path w="7349600" h="1527200">
                  <a:moveTo>
                    <a:pt x="0" y="0"/>
                  </a:moveTo>
                  <a:lnTo>
                    <a:pt x="7349600" y="0"/>
                  </a:lnTo>
                  <a:lnTo>
                    <a:pt x="73496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73496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goal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416772" y="1464900"/>
            <a:ext cx="884358" cy="884274"/>
          </a:xfrm>
          <a:custGeom>
            <a:avLst/>
            <a:gdLst/>
            <a:ahLst/>
            <a:cxnLst/>
            <a:rect l="l" t="t" r="r" b="b"/>
            <a:pathLst>
              <a:path w="884358" h="884274">
                <a:moveTo>
                  <a:pt x="0" y="0"/>
                </a:moveTo>
                <a:lnTo>
                  <a:pt x="884358" y="0"/>
                </a:lnTo>
                <a:lnTo>
                  <a:pt x="884358" y="884274"/>
                </a:lnTo>
                <a:lnTo>
                  <a:pt x="0" y="884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822930" y="3476524"/>
            <a:ext cx="5659630" cy="2339102"/>
            <a:chOff x="0" y="0"/>
            <a:chExt cx="7546173" cy="31188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46173" cy="3118803"/>
            </a:xfrm>
            <a:custGeom>
              <a:avLst/>
              <a:gdLst/>
              <a:ahLst/>
              <a:cxnLst/>
              <a:rect l="l" t="t" r="r" b="b"/>
              <a:pathLst>
                <a:path w="7546173" h="3118803">
                  <a:moveTo>
                    <a:pt x="0" y="0"/>
                  </a:moveTo>
                  <a:lnTo>
                    <a:pt x="7546173" y="0"/>
                  </a:lnTo>
                  <a:lnTo>
                    <a:pt x="7546173" y="3118803"/>
                  </a:lnTo>
                  <a:lnTo>
                    <a:pt x="0" y="3118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7546173" cy="31759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endParaRPr/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Detect type and locality of damages on a car using computer vision.</a:t>
              </a:r>
            </a:p>
            <a:p>
              <a:pPr algn="l">
                <a:lnSpc>
                  <a:spcPts val="3359"/>
                </a:lnSpc>
              </a:pPr>
              <a:endPara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602524" y="6684938"/>
            <a:ext cx="9144000" cy="2339102"/>
            <a:chOff x="0" y="0"/>
            <a:chExt cx="12192000" cy="31188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192000" cy="3118803"/>
            </a:xfrm>
            <a:custGeom>
              <a:avLst/>
              <a:gdLst/>
              <a:ahLst/>
              <a:cxnLst/>
              <a:rect l="l" t="t" r="r" b="b"/>
              <a:pathLst>
                <a:path w="12192000" h="3118803">
                  <a:moveTo>
                    <a:pt x="0" y="0"/>
                  </a:moveTo>
                  <a:lnTo>
                    <a:pt x="12192000" y="0"/>
                  </a:lnTo>
                  <a:lnTo>
                    <a:pt x="12192000" y="3118803"/>
                  </a:lnTo>
                  <a:lnTo>
                    <a:pt x="0" y="3118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2192000" cy="31759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Two independently trained models:</a:t>
              </a:r>
            </a:p>
            <a:p>
              <a:pPr marL="1590040" lvl="2" indent="-530013" algn="l">
                <a:lnSpc>
                  <a:spcPts val="3359"/>
                </a:lnSpc>
                <a:buFont typeface="Arial"/>
                <a:buChar char="⚬"/>
              </a:pPr>
              <a:r>
                <a:rPr lang="en-US" sz="2799" b="1">
                  <a:solidFill>
                    <a:srgbClr val="F2F2F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Damage Detection</a:t>
              </a:r>
            </a:p>
            <a:p>
              <a:pPr marL="1590040" lvl="2" indent="-530013" algn="l">
                <a:lnSpc>
                  <a:spcPts val="3359"/>
                </a:lnSpc>
                <a:buFont typeface="Arial"/>
                <a:buChar char="⚬"/>
              </a:pPr>
              <a:r>
                <a:rPr lang="en-US" sz="2799" b="1">
                  <a:solidFill>
                    <a:srgbClr val="F2F2F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Part Detection</a:t>
              </a:r>
            </a:p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Models integrated with a </a:t>
              </a:r>
              <a:r>
                <a:rPr lang="en-US" sz="2799" b="1">
                  <a:solidFill>
                    <a:srgbClr val="F2F2F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Django-based</a:t>
              </a:r>
              <a:r>
                <a:rPr lang="en-US" sz="2799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web application for real-time processing.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40000" y="890050"/>
            <a:ext cx="15408000" cy="1145400"/>
            <a:chOff x="0" y="0"/>
            <a:chExt cx="20544000" cy="152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Dataset preparation: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73898" y="2510850"/>
            <a:ext cx="4350600" cy="1145400"/>
            <a:chOff x="0" y="0"/>
            <a:chExt cx="5800800" cy="1527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Damage Detection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55398" y="923250"/>
            <a:ext cx="1587600" cy="1587600"/>
            <a:chOff x="0" y="0"/>
            <a:chExt cx="2116800" cy="2116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6836" cy="2116836"/>
            </a:xfrm>
            <a:custGeom>
              <a:avLst/>
              <a:gdLst/>
              <a:ahLst/>
              <a:cxnLst/>
              <a:rect l="l" t="t" r="r" b="b"/>
              <a:pathLst>
                <a:path w="2116836" h="2116836">
                  <a:moveTo>
                    <a:pt x="0" y="0"/>
                  </a:moveTo>
                  <a:lnTo>
                    <a:pt x="2116836" y="0"/>
                  </a:lnTo>
                  <a:lnTo>
                    <a:pt x="2116836" y="2116836"/>
                  </a:lnTo>
                  <a:lnTo>
                    <a:pt x="0" y="2116836"/>
                  </a:lnTo>
                  <a:close/>
                </a:path>
              </a:pathLst>
            </a:custGeom>
            <a:solidFill>
              <a:srgbClr val="1D374E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8404444" y="1283984"/>
            <a:ext cx="889508" cy="866162"/>
          </a:xfrm>
          <a:custGeom>
            <a:avLst/>
            <a:gdLst/>
            <a:ahLst/>
            <a:cxnLst/>
            <a:rect l="l" t="t" r="r" b="b"/>
            <a:pathLst>
              <a:path w="889508" h="866162">
                <a:moveTo>
                  <a:pt x="0" y="0"/>
                </a:moveTo>
                <a:lnTo>
                  <a:pt x="889508" y="0"/>
                </a:lnTo>
                <a:lnTo>
                  <a:pt x="889508" y="866162"/>
                </a:lnTo>
                <a:lnTo>
                  <a:pt x="0" y="86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936246" y="3656250"/>
            <a:ext cx="13897722" cy="5106034"/>
          </a:xfrm>
          <a:custGeom>
            <a:avLst/>
            <a:gdLst/>
            <a:ahLst/>
            <a:cxnLst/>
            <a:rect l="l" t="t" r="r" b="b"/>
            <a:pathLst>
              <a:path w="13897722" h="5106034">
                <a:moveTo>
                  <a:pt x="0" y="0"/>
                </a:moveTo>
                <a:lnTo>
                  <a:pt x="13897722" y="0"/>
                </a:lnTo>
                <a:lnTo>
                  <a:pt x="13897722" y="5106034"/>
                </a:lnTo>
                <a:lnTo>
                  <a:pt x="0" y="5106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883436" y="8583404"/>
            <a:ext cx="4350600" cy="1145400"/>
            <a:chOff x="0" y="0"/>
            <a:chExt cx="5800800" cy="1527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Simple image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70390" y="8598532"/>
            <a:ext cx="4350600" cy="1145400"/>
            <a:chOff x="0" y="0"/>
            <a:chExt cx="5800800" cy="1527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Annotated image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40000" y="890050"/>
            <a:ext cx="15408000" cy="1145400"/>
            <a:chOff x="0" y="0"/>
            <a:chExt cx="20544000" cy="152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Dataset preparation: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73898" y="2510850"/>
            <a:ext cx="4350600" cy="1145400"/>
            <a:chOff x="0" y="0"/>
            <a:chExt cx="5800800" cy="1527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Part Detection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55398" y="923250"/>
            <a:ext cx="1587600" cy="1587600"/>
            <a:chOff x="0" y="0"/>
            <a:chExt cx="2116800" cy="2116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6836" cy="2116836"/>
            </a:xfrm>
            <a:custGeom>
              <a:avLst/>
              <a:gdLst/>
              <a:ahLst/>
              <a:cxnLst/>
              <a:rect l="l" t="t" r="r" b="b"/>
              <a:pathLst>
                <a:path w="2116836" h="2116836">
                  <a:moveTo>
                    <a:pt x="0" y="0"/>
                  </a:moveTo>
                  <a:lnTo>
                    <a:pt x="2116836" y="0"/>
                  </a:lnTo>
                  <a:lnTo>
                    <a:pt x="2116836" y="2116836"/>
                  </a:lnTo>
                  <a:lnTo>
                    <a:pt x="0" y="2116836"/>
                  </a:lnTo>
                  <a:close/>
                </a:path>
              </a:pathLst>
            </a:custGeom>
            <a:solidFill>
              <a:srgbClr val="1D374E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8404444" y="1283984"/>
            <a:ext cx="889508" cy="866162"/>
          </a:xfrm>
          <a:custGeom>
            <a:avLst/>
            <a:gdLst/>
            <a:ahLst/>
            <a:cxnLst/>
            <a:rect l="l" t="t" r="r" b="b"/>
            <a:pathLst>
              <a:path w="889508" h="866162">
                <a:moveTo>
                  <a:pt x="0" y="0"/>
                </a:moveTo>
                <a:lnTo>
                  <a:pt x="889508" y="0"/>
                </a:lnTo>
                <a:lnTo>
                  <a:pt x="889508" y="866162"/>
                </a:lnTo>
                <a:lnTo>
                  <a:pt x="0" y="86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883436" y="8583404"/>
            <a:ext cx="4350600" cy="1145400"/>
            <a:chOff x="0" y="0"/>
            <a:chExt cx="5800800" cy="1527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Simple image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70390" y="8598532"/>
            <a:ext cx="4350600" cy="1145400"/>
            <a:chOff x="0" y="0"/>
            <a:chExt cx="5800800" cy="1527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Annotated image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399714" y="3393804"/>
            <a:ext cx="14891212" cy="5383948"/>
          </a:xfrm>
          <a:custGeom>
            <a:avLst/>
            <a:gdLst/>
            <a:ahLst/>
            <a:cxnLst/>
            <a:rect l="l" t="t" r="r" b="b"/>
            <a:pathLst>
              <a:path w="14891212" h="5383948">
                <a:moveTo>
                  <a:pt x="0" y="0"/>
                </a:moveTo>
                <a:lnTo>
                  <a:pt x="14891212" y="0"/>
                </a:lnTo>
                <a:lnTo>
                  <a:pt x="14891212" y="5383948"/>
                </a:lnTo>
                <a:lnTo>
                  <a:pt x="0" y="5383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217432" y="367128"/>
            <a:ext cx="1701030" cy="1145368"/>
          </a:xfrm>
          <a:custGeom>
            <a:avLst/>
            <a:gdLst/>
            <a:ahLst/>
            <a:cxnLst/>
            <a:rect l="l" t="t" r="r" b="b"/>
            <a:pathLst>
              <a:path w="1701030" h="1145368">
                <a:moveTo>
                  <a:pt x="0" y="0"/>
                </a:moveTo>
                <a:lnTo>
                  <a:pt x="1701030" y="0"/>
                </a:lnTo>
                <a:lnTo>
                  <a:pt x="1701030" y="1145368"/>
                </a:lnTo>
                <a:lnTo>
                  <a:pt x="0" y="114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48004" y="166801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276" y="7807270"/>
            <a:ext cx="1601846" cy="2312882"/>
          </a:xfrm>
          <a:custGeom>
            <a:avLst/>
            <a:gdLst/>
            <a:ahLst/>
            <a:cxnLst/>
            <a:rect l="l" t="t" r="r" b="b"/>
            <a:pathLst>
              <a:path w="1601846" h="2312882">
                <a:moveTo>
                  <a:pt x="0" y="0"/>
                </a:moveTo>
                <a:lnTo>
                  <a:pt x="1601846" y="0"/>
                </a:lnTo>
                <a:lnTo>
                  <a:pt x="1601846" y="2312882"/>
                </a:lnTo>
                <a:lnTo>
                  <a:pt x="0" y="23128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1425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Submition And Supervision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440000" y="2748629"/>
          <a:ext cx="15316575" cy="5474966"/>
        </p:xfrm>
        <a:graphic>
          <a:graphicData uri="http://schemas.openxmlformats.org/drawingml/2006/table">
            <a:tbl>
              <a:tblPr/>
              <a:tblGrid>
                <a:gridCol w="553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35884">
                <a:tc>
                  <a:txBody>
                    <a:bodyPr/>
                    <a:lstStyle/>
                    <a:p>
                      <a:pPr algn="ctr">
                        <a:lnSpc>
                          <a:spcPts val="347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airo Bold"/>
                          <a:ea typeface="Cairo Bold"/>
                          <a:cs typeface="Cairo Bold"/>
                          <a:sym typeface="Cairo Bold"/>
                        </a:rPr>
                        <a:t>FYP ADVISOR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Dr.Tahira Mahboob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884">
                <a:tc>
                  <a:txBody>
                    <a:bodyPr/>
                    <a:lstStyle/>
                    <a:p>
                      <a:pPr algn="ctr">
                        <a:lnSpc>
                          <a:spcPts val="347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FFFFFF"/>
                          </a:solidFill>
                          <a:latin typeface="Cairo Bold"/>
                          <a:ea typeface="Cairo Bold"/>
                          <a:cs typeface="Cairo Bold"/>
                          <a:sym typeface="Cairo Bold"/>
                        </a:rPr>
                        <a:t>CO-ADVISOR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Dr.Usman Younis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066"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Cairo Bold"/>
                          <a:ea typeface="Cairo Bold"/>
                          <a:cs typeface="Cairo Bold"/>
                          <a:sym typeface="Cairo Bold"/>
                        </a:rPr>
                        <a:t>MEMBER-1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Muhammad Furqan Omer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066"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Cairo Bold"/>
                          <a:ea typeface="Cairo Bold"/>
                          <a:cs typeface="Cairo Bold"/>
                          <a:sym typeface="Cairo Bold"/>
                        </a:rPr>
                        <a:t>MEMBER-2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Raja Ali Akhtar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066"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Cairo Bold"/>
                          <a:ea typeface="Cairo Bold"/>
                          <a:cs typeface="Cairo Bold"/>
                          <a:sym typeface="Cairo Bold"/>
                        </a:rPr>
                        <a:t>MEMBER-3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Muhammad Mughees Ul Haq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3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673898" y="2510850"/>
            <a:ext cx="4350600" cy="1145400"/>
            <a:chOff x="0" y="0"/>
            <a:chExt cx="5800800" cy="152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Damage Detection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55398" y="923250"/>
            <a:ext cx="1587600" cy="1587600"/>
            <a:chOff x="0" y="0"/>
            <a:chExt cx="2116800" cy="211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6836" cy="2116836"/>
            </a:xfrm>
            <a:custGeom>
              <a:avLst/>
              <a:gdLst/>
              <a:ahLst/>
              <a:cxnLst/>
              <a:rect l="l" t="t" r="r" b="b"/>
              <a:pathLst>
                <a:path w="2116836" h="2116836">
                  <a:moveTo>
                    <a:pt x="0" y="0"/>
                  </a:moveTo>
                  <a:lnTo>
                    <a:pt x="2116836" y="0"/>
                  </a:lnTo>
                  <a:lnTo>
                    <a:pt x="2116836" y="2116836"/>
                  </a:lnTo>
                  <a:lnTo>
                    <a:pt x="0" y="2116836"/>
                  </a:lnTo>
                  <a:close/>
                </a:path>
              </a:pathLst>
            </a:custGeom>
            <a:solidFill>
              <a:srgbClr val="1D374E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8404444" y="1283984"/>
            <a:ext cx="889508" cy="866162"/>
          </a:xfrm>
          <a:custGeom>
            <a:avLst/>
            <a:gdLst/>
            <a:ahLst/>
            <a:cxnLst/>
            <a:rect l="l" t="t" r="r" b="b"/>
            <a:pathLst>
              <a:path w="889508" h="866162">
                <a:moveTo>
                  <a:pt x="0" y="0"/>
                </a:moveTo>
                <a:lnTo>
                  <a:pt x="889508" y="0"/>
                </a:lnTo>
                <a:lnTo>
                  <a:pt x="889508" y="866162"/>
                </a:lnTo>
                <a:lnTo>
                  <a:pt x="0" y="86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86774" y="3083550"/>
            <a:ext cx="5666848" cy="1587600"/>
          </a:xfrm>
          <a:custGeom>
            <a:avLst/>
            <a:gdLst/>
            <a:ahLst/>
            <a:cxnLst/>
            <a:rect l="l" t="t" r="r" b="b"/>
            <a:pathLst>
              <a:path w="5666848" h="1587600">
                <a:moveTo>
                  <a:pt x="0" y="0"/>
                </a:moveTo>
                <a:lnTo>
                  <a:pt x="5666848" y="0"/>
                </a:lnTo>
                <a:lnTo>
                  <a:pt x="5666848" y="1587600"/>
                </a:lnTo>
                <a:lnTo>
                  <a:pt x="0" y="158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20176" y="3525750"/>
            <a:ext cx="4350600" cy="1145400"/>
            <a:chOff x="0" y="0"/>
            <a:chExt cx="5800800" cy="1527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: YOLOv8seg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946200" y="4952506"/>
            <a:ext cx="7347752" cy="4569700"/>
          </a:xfrm>
          <a:custGeom>
            <a:avLst/>
            <a:gdLst/>
            <a:ahLst/>
            <a:cxnLst/>
            <a:rect l="l" t="t" r="r" b="b"/>
            <a:pathLst>
              <a:path w="7347752" h="4569700">
                <a:moveTo>
                  <a:pt x="0" y="0"/>
                </a:moveTo>
                <a:lnTo>
                  <a:pt x="7347752" y="0"/>
                </a:lnTo>
                <a:lnTo>
                  <a:pt x="7347752" y="4569700"/>
                </a:lnTo>
                <a:lnTo>
                  <a:pt x="0" y="4569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40000" y="890050"/>
            <a:ext cx="15408000" cy="1145400"/>
            <a:chOff x="0" y="0"/>
            <a:chExt cx="20544000" cy="152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Training graphs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83436" y="8583404"/>
            <a:ext cx="4350600" cy="1145400"/>
            <a:chOff x="0" y="0"/>
            <a:chExt cx="5800800" cy="1527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Simple image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70390" y="8598532"/>
            <a:ext cx="4350600" cy="1145400"/>
            <a:chOff x="0" y="0"/>
            <a:chExt cx="5800800" cy="152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Annotated image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12876" y="3238624"/>
            <a:ext cx="15335124" cy="5139466"/>
          </a:xfrm>
          <a:custGeom>
            <a:avLst/>
            <a:gdLst/>
            <a:ahLst/>
            <a:cxnLst/>
            <a:rect l="l" t="t" r="r" b="b"/>
            <a:pathLst>
              <a:path w="15335124" h="5139466">
                <a:moveTo>
                  <a:pt x="0" y="0"/>
                </a:moveTo>
                <a:lnTo>
                  <a:pt x="15335124" y="0"/>
                </a:lnTo>
                <a:lnTo>
                  <a:pt x="15335124" y="5139466"/>
                </a:lnTo>
                <a:lnTo>
                  <a:pt x="0" y="5139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673898" y="2510850"/>
            <a:ext cx="4350600" cy="1145400"/>
            <a:chOff x="0" y="0"/>
            <a:chExt cx="5800800" cy="152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Part detection model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55398" y="923250"/>
            <a:ext cx="1587600" cy="1587600"/>
            <a:chOff x="0" y="0"/>
            <a:chExt cx="2116800" cy="211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6836" cy="2116836"/>
            </a:xfrm>
            <a:custGeom>
              <a:avLst/>
              <a:gdLst/>
              <a:ahLst/>
              <a:cxnLst/>
              <a:rect l="l" t="t" r="r" b="b"/>
              <a:pathLst>
                <a:path w="2116836" h="2116836">
                  <a:moveTo>
                    <a:pt x="0" y="0"/>
                  </a:moveTo>
                  <a:lnTo>
                    <a:pt x="2116836" y="0"/>
                  </a:lnTo>
                  <a:lnTo>
                    <a:pt x="2116836" y="2116836"/>
                  </a:lnTo>
                  <a:lnTo>
                    <a:pt x="0" y="2116836"/>
                  </a:lnTo>
                  <a:close/>
                </a:path>
              </a:pathLst>
            </a:custGeom>
            <a:solidFill>
              <a:srgbClr val="1D374E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8404444" y="1283984"/>
            <a:ext cx="889508" cy="866162"/>
          </a:xfrm>
          <a:custGeom>
            <a:avLst/>
            <a:gdLst/>
            <a:ahLst/>
            <a:cxnLst/>
            <a:rect l="l" t="t" r="r" b="b"/>
            <a:pathLst>
              <a:path w="889508" h="866162">
                <a:moveTo>
                  <a:pt x="0" y="0"/>
                </a:moveTo>
                <a:lnTo>
                  <a:pt x="889508" y="0"/>
                </a:lnTo>
                <a:lnTo>
                  <a:pt x="889508" y="866162"/>
                </a:lnTo>
                <a:lnTo>
                  <a:pt x="0" y="86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20176" y="3525750"/>
            <a:ext cx="4350600" cy="1145400"/>
            <a:chOff x="0" y="0"/>
            <a:chExt cx="5800800" cy="152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: YOLOv8seg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105458" y="2350022"/>
            <a:ext cx="4706006" cy="1467054"/>
          </a:xfrm>
          <a:custGeom>
            <a:avLst/>
            <a:gdLst/>
            <a:ahLst/>
            <a:cxnLst/>
            <a:rect l="l" t="t" r="r" b="b"/>
            <a:pathLst>
              <a:path w="4706006" h="1467054">
                <a:moveTo>
                  <a:pt x="0" y="0"/>
                </a:moveTo>
                <a:lnTo>
                  <a:pt x="4706006" y="0"/>
                </a:lnTo>
                <a:lnTo>
                  <a:pt x="4706006" y="1467054"/>
                </a:lnTo>
                <a:lnTo>
                  <a:pt x="0" y="1467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17604" y="3817076"/>
            <a:ext cx="9098480" cy="6206442"/>
          </a:xfrm>
          <a:custGeom>
            <a:avLst/>
            <a:gdLst/>
            <a:ahLst/>
            <a:cxnLst/>
            <a:rect l="l" t="t" r="r" b="b"/>
            <a:pathLst>
              <a:path w="9098480" h="6206442">
                <a:moveTo>
                  <a:pt x="0" y="0"/>
                </a:moveTo>
                <a:lnTo>
                  <a:pt x="9098480" y="0"/>
                </a:lnTo>
                <a:lnTo>
                  <a:pt x="9098480" y="6206442"/>
                </a:lnTo>
                <a:lnTo>
                  <a:pt x="0" y="6206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" b="-2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40000" y="890050"/>
            <a:ext cx="15408000" cy="1145400"/>
            <a:chOff x="0" y="0"/>
            <a:chExt cx="20544000" cy="152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Training graphs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83436" y="8583404"/>
            <a:ext cx="4350600" cy="1145400"/>
            <a:chOff x="0" y="0"/>
            <a:chExt cx="5800800" cy="1527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Simple image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70390" y="8598532"/>
            <a:ext cx="4350600" cy="1145400"/>
            <a:chOff x="0" y="0"/>
            <a:chExt cx="5800800" cy="152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00800" cy="1527200"/>
            </a:xfrm>
            <a:custGeom>
              <a:avLst/>
              <a:gdLst/>
              <a:ahLst/>
              <a:cxnLst/>
              <a:rect l="l" t="t" r="r" b="b"/>
              <a:pathLst>
                <a:path w="5800800" h="1527200">
                  <a:moveTo>
                    <a:pt x="0" y="0"/>
                  </a:moveTo>
                  <a:lnTo>
                    <a:pt x="5800800" y="0"/>
                  </a:lnTo>
                  <a:lnTo>
                    <a:pt x="58008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5800800" cy="15462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Annotated image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20000" y="2272128"/>
            <a:ext cx="16848000" cy="5742742"/>
          </a:xfrm>
          <a:custGeom>
            <a:avLst/>
            <a:gdLst/>
            <a:ahLst/>
            <a:cxnLst/>
            <a:rect l="l" t="t" r="r" b="b"/>
            <a:pathLst>
              <a:path w="16848000" h="5742742">
                <a:moveTo>
                  <a:pt x="0" y="0"/>
                </a:moveTo>
                <a:lnTo>
                  <a:pt x="16848000" y="0"/>
                </a:lnTo>
                <a:lnTo>
                  <a:pt x="16848000" y="5742742"/>
                </a:lnTo>
                <a:lnTo>
                  <a:pt x="0" y="5742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624172" y="176840"/>
            <a:ext cx="2474760" cy="2230638"/>
          </a:xfrm>
          <a:custGeom>
            <a:avLst/>
            <a:gdLst/>
            <a:ahLst/>
            <a:cxnLst/>
            <a:rect l="l" t="t" r="r" b="b"/>
            <a:pathLst>
              <a:path w="2474760" h="2230638">
                <a:moveTo>
                  <a:pt x="0" y="0"/>
                </a:moveTo>
                <a:lnTo>
                  <a:pt x="2474760" y="0"/>
                </a:lnTo>
                <a:lnTo>
                  <a:pt x="2474760" y="2230638"/>
                </a:lnTo>
                <a:lnTo>
                  <a:pt x="0" y="2230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654" y="8991364"/>
            <a:ext cx="1257350" cy="763486"/>
          </a:xfrm>
          <a:custGeom>
            <a:avLst/>
            <a:gdLst/>
            <a:ahLst/>
            <a:cxnLst/>
            <a:rect l="l" t="t" r="r" b="b"/>
            <a:pathLst>
              <a:path w="1257350" h="763486">
                <a:moveTo>
                  <a:pt x="0" y="0"/>
                </a:moveTo>
                <a:lnTo>
                  <a:pt x="1257350" y="0"/>
                </a:lnTo>
                <a:lnTo>
                  <a:pt x="1257350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40000" y="890050"/>
            <a:ext cx="15408000" cy="1145400"/>
            <a:chOff x="0" y="0"/>
            <a:chExt cx="20544000" cy="1527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Damage-to-Part Mapping Logic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03148" y="3471250"/>
            <a:ext cx="6628800" cy="1145400"/>
            <a:chOff x="0" y="0"/>
            <a:chExt cx="8838400" cy="1527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38400" cy="1527200"/>
            </a:xfrm>
            <a:custGeom>
              <a:avLst/>
              <a:gdLst/>
              <a:ahLst/>
              <a:cxnLst/>
              <a:rect l="l" t="t" r="r" b="b"/>
              <a:pathLst>
                <a:path w="8838400" h="1527200">
                  <a:moveTo>
                    <a:pt x="0" y="0"/>
                  </a:moveTo>
                  <a:lnTo>
                    <a:pt x="8838400" y="0"/>
                  </a:lnTo>
                  <a:lnTo>
                    <a:pt x="88384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838400" cy="1527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2F2F2"/>
                  </a:solidFill>
                  <a:latin typeface="Cairo"/>
                  <a:ea typeface="Cairo"/>
                  <a:cs typeface="Cairo"/>
                  <a:sym typeface="Cairo"/>
                </a:rPr>
                <a:t> Identify which part is damaged by calculating overlaps.</a:t>
              </a:r>
            </a:p>
            <a:p>
              <a:pPr algn="l">
                <a:lnSpc>
                  <a:spcPts val="2879"/>
                </a:lnSpc>
              </a:pPr>
              <a:endParaRPr lang="en-US" sz="2400">
                <a:solidFill>
                  <a:srgbClr val="F2F2F2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56052" y="3471250"/>
            <a:ext cx="6628800" cy="2415600"/>
            <a:chOff x="0" y="0"/>
            <a:chExt cx="8838400" cy="3220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38400" cy="3220800"/>
            </a:xfrm>
            <a:custGeom>
              <a:avLst/>
              <a:gdLst/>
              <a:ahLst/>
              <a:cxnLst/>
              <a:rect l="l" t="t" r="r" b="b"/>
              <a:pathLst>
                <a:path w="8838400" h="3220800">
                  <a:moveTo>
                    <a:pt x="0" y="0"/>
                  </a:moveTo>
                  <a:lnTo>
                    <a:pt x="8838400" y="0"/>
                  </a:lnTo>
                  <a:lnTo>
                    <a:pt x="8838400" y="3220800"/>
                  </a:lnTo>
                  <a:lnTo>
                    <a:pt x="0" y="322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838400" cy="3220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493520" lvl="2" indent="-497840" algn="ctr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2F2F2"/>
                  </a:solidFill>
                  <a:latin typeface="Cairo"/>
                  <a:ea typeface="Cairo"/>
                  <a:cs typeface="Cairo"/>
                  <a:sym typeface="Cairo"/>
                </a:rPr>
                <a:t>Extract bounding boxes from model outputs.</a:t>
              </a:r>
            </a:p>
            <a:p>
              <a:pPr marL="1493520" lvl="2" indent="-497840" algn="ctr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2F2F2"/>
                  </a:solidFill>
                  <a:latin typeface="Cairo"/>
                  <a:ea typeface="Cairo"/>
                  <a:cs typeface="Cairo"/>
                  <a:sym typeface="Cairo"/>
                </a:rPr>
                <a:t>Calculate </a:t>
              </a:r>
              <a:r>
                <a:rPr lang="en-US" sz="2400" b="1">
                  <a:solidFill>
                    <a:srgbClr val="F2F2F2"/>
                  </a:solidFill>
                  <a:latin typeface="Cairo Bold"/>
                  <a:ea typeface="Cairo Bold"/>
                  <a:cs typeface="Cairo Bold"/>
                  <a:sym typeface="Cairo Bold"/>
                </a:rPr>
                <a:t>Intersection over Union (IoU)</a:t>
              </a:r>
              <a:r>
                <a:rPr lang="en-US" sz="2400">
                  <a:solidFill>
                    <a:srgbClr val="F2F2F2"/>
                  </a:solidFill>
                  <a:latin typeface="Cairo"/>
                  <a:ea typeface="Cairo"/>
                  <a:cs typeface="Cairo"/>
                  <a:sym typeface="Cairo"/>
                </a:rPr>
                <a:t> between damages and parts.</a:t>
              </a:r>
            </a:p>
            <a:p>
              <a:pPr marL="1493520" lvl="2" indent="-497840" algn="ctr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F2F2F2"/>
                  </a:solidFill>
                  <a:latin typeface="Cairo"/>
                  <a:ea typeface="Cairo"/>
                  <a:cs typeface="Cairo"/>
                  <a:sym typeface="Cairo"/>
                </a:rPr>
                <a:t>Assign damage to part if </a:t>
              </a:r>
              <a:r>
                <a:rPr lang="en-US" sz="2400" b="1">
                  <a:solidFill>
                    <a:srgbClr val="F2F2F2"/>
                  </a:solidFill>
                  <a:latin typeface="Cairo Bold"/>
                  <a:ea typeface="Cairo Bold"/>
                  <a:cs typeface="Cairo Bold"/>
                  <a:sym typeface="Cairo Bold"/>
                </a:rPr>
                <a:t>IoU &gt; 0.5</a:t>
              </a:r>
              <a:r>
                <a:rPr lang="en-US" sz="2400">
                  <a:solidFill>
                    <a:srgbClr val="F2F2F2"/>
                  </a:solidFill>
                  <a:latin typeface="Cairo"/>
                  <a:ea typeface="Cairo"/>
                  <a:cs typeface="Cairo"/>
                  <a:sym typeface="Cairo"/>
                </a:rPr>
                <a:t>.</a:t>
              </a:r>
            </a:p>
            <a:p>
              <a:pPr marL="1493520" lvl="2" indent="-497840" algn="l">
                <a:lnSpc>
                  <a:spcPts val="2879"/>
                </a:lnSpc>
              </a:pPr>
              <a:endParaRPr lang="en-US" sz="2400">
                <a:solidFill>
                  <a:srgbClr val="F2F2F2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03150" y="2340950"/>
            <a:ext cx="6628800" cy="1145400"/>
            <a:chOff x="0" y="0"/>
            <a:chExt cx="8838400" cy="1527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838438" cy="1527175"/>
            </a:xfrm>
            <a:custGeom>
              <a:avLst/>
              <a:gdLst/>
              <a:ahLst/>
              <a:cxnLst/>
              <a:rect l="l" t="t" r="r" b="b"/>
              <a:pathLst>
                <a:path w="8838438" h="1527175">
                  <a:moveTo>
                    <a:pt x="0" y="0"/>
                  </a:moveTo>
                  <a:lnTo>
                    <a:pt x="8838438" y="0"/>
                  </a:lnTo>
                  <a:lnTo>
                    <a:pt x="8838438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1D374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838400" cy="15462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Goal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55998" y="2340950"/>
            <a:ext cx="6628800" cy="1145400"/>
            <a:chOff x="0" y="0"/>
            <a:chExt cx="8838400" cy="1527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38438" cy="1527175"/>
            </a:xfrm>
            <a:custGeom>
              <a:avLst/>
              <a:gdLst/>
              <a:ahLst/>
              <a:cxnLst/>
              <a:rect l="l" t="t" r="r" b="b"/>
              <a:pathLst>
                <a:path w="8838438" h="1527175">
                  <a:moveTo>
                    <a:pt x="0" y="0"/>
                  </a:moveTo>
                  <a:lnTo>
                    <a:pt x="8838438" y="0"/>
                  </a:lnTo>
                  <a:lnTo>
                    <a:pt x="8838438" y="1527175"/>
                  </a:lnTo>
                  <a:lnTo>
                    <a:pt x="0" y="1527175"/>
                  </a:lnTo>
                  <a:close/>
                </a:path>
              </a:pathLst>
            </a:custGeom>
            <a:solidFill>
              <a:srgbClr val="1D374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838400" cy="1546250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algn="l">
                <a:lnSpc>
                  <a:spcPts val="4800"/>
                </a:lnSpc>
              </a:pPr>
              <a:r>
                <a:rPr lang="en-US" sz="4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Steps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431322" y="6336770"/>
            <a:ext cx="9144000" cy="1908214"/>
            <a:chOff x="0" y="0"/>
            <a:chExt cx="12192000" cy="25442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92000" cy="2544285"/>
            </a:xfrm>
            <a:custGeom>
              <a:avLst/>
              <a:gdLst/>
              <a:ahLst/>
              <a:cxnLst/>
              <a:rect l="l" t="t" r="r" b="b"/>
              <a:pathLst>
                <a:path w="12192000" h="2544285">
                  <a:moveTo>
                    <a:pt x="0" y="0"/>
                  </a:moveTo>
                  <a:lnTo>
                    <a:pt x="12192000" y="0"/>
                  </a:lnTo>
                  <a:lnTo>
                    <a:pt x="12192000" y="2544285"/>
                  </a:lnTo>
                  <a:lnTo>
                    <a:pt x="0" y="2544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2192000" cy="26014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59"/>
                </a:lnSpc>
              </a:pPr>
              <a:endParaRPr/>
            </a:p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Example result:</a:t>
              </a:r>
            </a:p>
            <a:p>
              <a:pPr marL="675640" lvl="1" indent="-337820" algn="l">
                <a:lnSpc>
                  <a:spcPts val="3359"/>
                </a:lnSpc>
              </a:pPr>
              <a:r>
                <a:rPr lang="en-US" sz="2799" i="1">
                  <a:solidFill>
                    <a:srgbClr val="F2F2F2"/>
                  </a:solidFill>
                  <a:latin typeface="Arial Italics"/>
                  <a:ea typeface="Arial Italics"/>
                  <a:cs typeface="Arial Italics"/>
                  <a:sym typeface="Arial Italics"/>
                </a:rPr>
                <a:t>“Scratch (0.85 confidence) detected on Front-Door (0.78 confidence).”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40000" y="890050"/>
            <a:ext cx="15408000" cy="1145400"/>
            <a:chOff x="0" y="0"/>
            <a:chExt cx="20544000" cy="152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API Hosting and Integration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40000" y="2303004"/>
            <a:ext cx="7285404" cy="2004282"/>
          </a:xfrm>
          <a:custGeom>
            <a:avLst/>
            <a:gdLst/>
            <a:ahLst/>
            <a:cxnLst/>
            <a:rect l="l" t="t" r="r" b="b"/>
            <a:pathLst>
              <a:path w="7285404" h="2004282">
                <a:moveTo>
                  <a:pt x="0" y="0"/>
                </a:moveTo>
                <a:lnTo>
                  <a:pt x="7285404" y="0"/>
                </a:lnTo>
                <a:lnTo>
                  <a:pt x="7285404" y="2004282"/>
                </a:lnTo>
                <a:lnTo>
                  <a:pt x="0" y="2004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80308" y="4935624"/>
            <a:ext cx="14685106" cy="4062650"/>
            <a:chOff x="0" y="0"/>
            <a:chExt cx="19580141" cy="54168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580141" cy="5416867"/>
            </a:xfrm>
            <a:custGeom>
              <a:avLst/>
              <a:gdLst/>
              <a:ahLst/>
              <a:cxnLst/>
              <a:rect l="l" t="t" r="r" b="b"/>
              <a:pathLst>
                <a:path w="19580141" h="5416867">
                  <a:moveTo>
                    <a:pt x="0" y="0"/>
                  </a:moveTo>
                  <a:lnTo>
                    <a:pt x="19580141" y="0"/>
                  </a:lnTo>
                  <a:lnTo>
                    <a:pt x="19580141" y="5416867"/>
                  </a:lnTo>
                  <a:lnTo>
                    <a:pt x="0" y="54168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9580141" cy="54740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Platform:</a:t>
              </a: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Hosted models on </a:t>
              </a:r>
              <a:r>
                <a:rPr lang="en-US" sz="2799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Roboflow.com</a:t>
              </a: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marL="675640" lvl="1" indent="-337820" algn="l">
                <a:lnSpc>
                  <a:spcPts val="3359"/>
                </a:lnSpc>
              </a:pPr>
              <a:endPara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API Endpoints:</a:t>
              </a:r>
            </a:p>
            <a:p>
              <a:pPr marL="675640" lvl="1" indent="-337820" algn="l">
                <a:lnSpc>
                  <a:spcPts val="3359"/>
                </a:lnSpc>
              </a:pPr>
              <a:endParaRPr lang="en-US" sz="27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marL="675640" lvl="1" indent="-337820" algn="l">
                <a:lnSpc>
                  <a:spcPts val="3359"/>
                </a:lnSpc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Damage Detection API – Returns polygons, damage class, and confidence.</a:t>
              </a:r>
            </a:p>
            <a:p>
              <a:pPr marL="675640" lvl="1" indent="-337820" algn="l">
                <a:lnSpc>
                  <a:spcPts val="3359"/>
                </a:lnSpc>
              </a:pPr>
              <a:endPara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75640" lvl="1" indent="-337820" algn="l">
                <a:lnSpc>
                  <a:spcPts val="3359"/>
                </a:lnSpc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Part Detection API – Returns polygons, part class, and confidence.</a:t>
              </a:r>
            </a:p>
            <a:p>
              <a:pPr marL="675640" lvl="1" indent="-337820" algn="l">
                <a:lnSpc>
                  <a:spcPts val="3359"/>
                </a:lnSpc>
              </a:pPr>
              <a:endPara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Integrated APIs with Django to process images. 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40000" y="890050"/>
            <a:ext cx="15408000" cy="1145400"/>
            <a:chOff x="0" y="0"/>
            <a:chExt cx="20544000" cy="152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Django App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8184" y="3283136"/>
            <a:ext cx="9120554" cy="4062650"/>
            <a:chOff x="0" y="0"/>
            <a:chExt cx="12160739" cy="54168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60738" cy="5416867"/>
            </a:xfrm>
            <a:custGeom>
              <a:avLst/>
              <a:gdLst/>
              <a:ahLst/>
              <a:cxnLst/>
              <a:rect l="l" t="t" r="r" b="b"/>
              <a:pathLst>
                <a:path w="12160738" h="5416867">
                  <a:moveTo>
                    <a:pt x="0" y="0"/>
                  </a:moveTo>
                  <a:lnTo>
                    <a:pt x="12160738" y="0"/>
                  </a:lnTo>
                  <a:lnTo>
                    <a:pt x="12160738" y="5416867"/>
                  </a:lnTo>
                  <a:lnTo>
                    <a:pt x="0" y="54168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160739" cy="54740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F2F2F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Backend:</a:t>
              </a:r>
            </a:p>
            <a:p>
              <a:pPr marL="1590040" lvl="2" indent="-530013" algn="l">
                <a:lnSpc>
                  <a:spcPts val="3359"/>
                </a:lnSpc>
                <a:buFont typeface="Arial"/>
                <a:buChar char="⚬"/>
              </a:pPr>
              <a:r>
                <a:rPr lang="en-US" sz="2799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Process uploaded images and call APIs.</a:t>
              </a:r>
            </a:p>
            <a:p>
              <a:pPr marL="1590040" lvl="2" indent="-530013" algn="l">
                <a:lnSpc>
                  <a:spcPts val="3359"/>
                </a:lnSpc>
                <a:buFont typeface="Arial"/>
                <a:buChar char="⚬"/>
              </a:pPr>
              <a:r>
                <a:rPr lang="en-US" sz="2799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Handle API responses and apply damage-to-part mapping logic.</a:t>
              </a:r>
            </a:p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F2F2F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Frontend:</a:t>
              </a:r>
            </a:p>
            <a:p>
              <a:pPr marL="1590040" lvl="2" indent="-530013" algn="l">
                <a:lnSpc>
                  <a:spcPts val="3359"/>
                </a:lnSpc>
                <a:buFont typeface="Arial"/>
                <a:buChar char="⚬"/>
              </a:pPr>
              <a:r>
                <a:rPr lang="en-US" sz="2799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Built with Django templates (HTML, CSS, JavaScript).</a:t>
              </a:r>
            </a:p>
            <a:p>
              <a:pPr marL="1590040" lvl="2" indent="-530013" algn="l">
                <a:lnSpc>
                  <a:spcPts val="3359"/>
                </a:lnSpc>
                <a:buFont typeface="Arial"/>
                <a:buChar char="⚬"/>
              </a:pPr>
              <a:r>
                <a:rPr lang="en-US" sz="2799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Displays processed results with annotations.</a:t>
              </a:r>
            </a:p>
            <a:p>
              <a:pPr marL="1590040" lvl="2" indent="-530013" algn="l">
                <a:lnSpc>
                  <a:spcPts val="3359"/>
                </a:lnSpc>
                <a:buFont typeface="Arial"/>
                <a:buChar char="⚬"/>
              </a:pPr>
              <a:r>
                <a:rPr lang="en-US" sz="2799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Real-time user interaction.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937042" y="2468760"/>
            <a:ext cx="5724872" cy="3110794"/>
          </a:xfrm>
          <a:custGeom>
            <a:avLst/>
            <a:gdLst/>
            <a:ahLst/>
            <a:cxnLst/>
            <a:rect l="l" t="t" r="r" b="b"/>
            <a:pathLst>
              <a:path w="5724872" h="3110794">
                <a:moveTo>
                  <a:pt x="0" y="0"/>
                </a:moveTo>
                <a:lnTo>
                  <a:pt x="5724872" y="0"/>
                </a:lnTo>
                <a:lnTo>
                  <a:pt x="5724872" y="3110794"/>
                </a:lnTo>
                <a:lnTo>
                  <a:pt x="0" y="3110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" b="-8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007198" y="7310136"/>
            <a:ext cx="11463020" cy="2566670"/>
          </a:xfrm>
          <a:custGeom>
            <a:avLst/>
            <a:gdLst/>
            <a:ahLst/>
            <a:cxnLst/>
            <a:rect l="l" t="t" r="r" b="b"/>
            <a:pathLst>
              <a:path w="11463020" h="2566670">
                <a:moveTo>
                  <a:pt x="0" y="0"/>
                </a:moveTo>
                <a:lnTo>
                  <a:pt x="11463020" y="0"/>
                </a:lnTo>
                <a:lnTo>
                  <a:pt x="11463020" y="2566670"/>
                </a:lnTo>
                <a:lnTo>
                  <a:pt x="0" y="2566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" r="-6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40000" y="890050"/>
            <a:ext cx="15408000" cy="1145400"/>
            <a:chOff x="0" y="0"/>
            <a:chExt cx="20544000" cy="152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44000" cy="1527200"/>
            </a:xfrm>
            <a:custGeom>
              <a:avLst/>
              <a:gdLst/>
              <a:ahLst/>
              <a:cxnLst/>
              <a:rect l="l" t="t" r="r" b="b"/>
              <a:pathLst>
                <a:path w="20544000" h="1527200">
                  <a:moveTo>
                    <a:pt x="0" y="0"/>
                  </a:moveTo>
                  <a:lnTo>
                    <a:pt x="20544000" y="0"/>
                  </a:lnTo>
                  <a:lnTo>
                    <a:pt x="20544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544000" cy="1555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Output Visualization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147052" y="565492"/>
            <a:ext cx="9576424" cy="8831458"/>
          </a:xfrm>
          <a:custGeom>
            <a:avLst/>
            <a:gdLst/>
            <a:ahLst/>
            <a:cxnLst/>
            <a:rect l="l" t="t" r="r" b="b"/>
            <a:pathLst>
              <a:path w="9576424" h="8831458">
                <a:moveTo>
                  <a:pt x="0" y="0"/>
                </a:moveTo>
                <a:lnTo>
                  <a:pt x="9576424" y="0"/>
                </a:lnTo>
                <a:lnTo>
                  <a:pt x="9576424" y="8831458"/>
                </a:lnTo>
                <a:lnTo>
                  <a:pt x="0" y="8831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" b="-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0000" y="2360008"/>
            <a:ext cx="4562216" cy="6502578"/>
          </a:xfrm>
          <a:custGeom>
            <a:avLst/>
            <a:gdLst/>
            <a:ahLst/>
            <a:cxnLst/>
            <a:rect l="l" t="t" r="r" b="b"/>
            <a:pathLst>
              <a:path w="4562216" h="6502578">
                <a:moveTo>
                  <a:pt x="0" y="0"/>
                </a:moveTo>
                <a:lnTo>
                  <a:pt x="4562216" y="0"/>
                </a:lnTo>
                <a:lnTo>
                  <a:pt x="4562216" y="6502578"/>
                </a:lnTo>
                <a:lnTo>
                  <a:pt x="0" y="6502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30350" y="6413314"/>
            <a:ext cx="2137710" cy="3399650"/>
          </a:xfrm>
          <a:custGeom>
            <a:avLst/>
            <a:gdLst/>
            <a:ahLst/>
            <a:cxnLst/>
            <a:rect l="l" t="t" r="r" b="b"/>
            <a:pathLst>
              <a:path w="2137710" h="3399650">
                <a:moveTo>
                  <a:pt x="0" y="0"/>
                </a:moveTo>
                <a:lnTo>
                  <a:pt x="2137710" y="0"/>
                </a:lnTo>
                <a:lnTo>
                  <a:pt x="2137710" y="3399650"/>
                </a:lnTo>
                <a:lnTo>
                  <a:pt x="0" y="339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86436" y="444446"/>
            <a:ext cx="2012968" cy="2476450"/>
          </a:xfrm>
          <a:custGeom>
            <a:avLst/>
            <a:gdLst/>
            <a:ahLst/>
            <a:cxnLst/>
            <a:rect l="l" t="t" r="r" b="b"/>
            <a:pathLst>
              <a:path w="2012968" h="2476450">
                <a:moveTo>
                  <a:pt x="0" y="0"/>
                </a:moveTo>
                <a:lnTo>
                  <a:pt x="2012968" y="0"/>
                </a:lnTo>
                <a:lnTo>
                  <a:pt x="2012968" y="2476450"/>
                </a:lnTo>
                <a:lnTo>
                  <a:pt x="0" y="2476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66728" y="6043580"/>
            <a:ext cx="1732216" cy="3773478"/>
          </a:xfrm>
          <a:custGeom>
            <a:avLst/>
            <a:gdLst/>
            <a:ahLst/>
            <a:cxnLst/>
            <a:rect l="l" t="t" r="r" b="b"/>
            <a:pathLst>
              <a:path w="1732216" h="3773478">
                <a:moveTo>
                  <a:pt x="0" y="0"/>
                </a:moveTo>
                <a:lnTo>
                  <a:pt x="1732216" y="0"/>
                </a:lnTo>
                <a:lnTo>
                  <a:pt x="1732216" y="3773478"/>
                </a:lnTo>
                <a:lnTo>
                  <a:pt x="0" y="3773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5910" y="301258"/>
            <a:ext cx="3106482" cy="1948828"/>
          </a:xfrm>
          <a:custGeom>
            <a:avLst/>
            <a:gdLst/>
            <a:ahLst/>
            <a:cxnLst/>
            <a:rect l="l" t="t" r="r" b="b"/>
            <a:pathLst>
              <a:path w="3106482" h="1948828">
                <a:moveTo>
                  <a:pt x="0" y="0"/>
                </a:moveTo>
                <a:lnTo>
                  <a:pt x="3106482" y="0"/>
                </a:lnTo>
                <a:lnTo>
                  <a:pt x="3106482" y="1948828"/>
                </a:lnTo>
                <a:lnTo>
                  <a:pt x="0" y="19488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67440" y="1625521"/>
            <a:ext cx="13618996" cy="672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38"/>
              </a:lnSpc>
            </a:pPr>
            <a:r>
              <a:rPr lang="en-US" sz="14615" b="1">
                <a:solidFill>
                  <a:srgbClr val="FF3F4A"/>
                </a:solidFill>
                <a:latin typeface="Arimo Bold"/>
                <a:ea typeface="Arimo Bold"/>
                <a:cs typeface="Arimo Bold"/>
                <a:sym typeface="Arimo Bold"/>
              </a:rPr>
              <a:t>Project Timelines and Deliverables</a:t>
            </a:r>
          </a:p>
        </p:txBody>
      </p:sp>
      <p:sp>
        <p:nvSpPr>
          <p:cNvPr id="9" name="Freeform 9"/>
          <p:cNvSpPr/>
          <p:nvPr/>
        </p:nvSpPr>
        <p:spPr>
          <a:xfrm>
            <a:off x="8054448" y="8640898"/>
            <a:ext cx="2179142" cy="1467298"/>
          </a:xfrm>
          <a:custGeom>
            <a:avLst/>
            <a:gdLst/>
            <a:ahLst/>
            <a:cxnLst/>
            <a:rect l="l" t="t" r="r" b="b"/>
            <a:pathLst>
              <a:path w="2179142" h="1467298">
                <a:moveTo>
                  <a:pt x="0" y="0"/>
                </a:moveTo>
                <a:lnTo>
                  <a:pt x="2179142" y="0"/>
                </a:lnTo>
                <a:lnTo>
                  <a:pt x="2179142" y="1467298"/>
                </a:lnTo>
                <a:lnTo>
                  <a:pt x="0" y="14672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6325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769058" y="196990"/>
            <a:ext cx="2354204" cy="1838470"/>
          </a:xfrm>
          <a:custGeom>
            <a:avLst/>
            <a:gdLst/>
            <a:ahLst/>
            <a:cxnLst/>
            <a:rect l="l" t="t" r="r" b="b"/>
            <a:pathLst>
              <a:path w="2354204" h="1838470">
                <a:moveTo>
                  <a:pt x="0" y="0"/>
                </a:moveTo>
                <a:lnTo>
                  <a:pt x="2354204" y="0"/>
                </a:lnTo>
                <a:lnTo>
                  <a:pt x="2354204" y="1838470"/>
                </a:lnTo>
                <a:lnTo>
                  <a:pt x="0" y="1838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956" y="8989534"/>
            <a:ext cx="2718608" cy="1145414"/>
          </a:xfrm>
          <a:custGeom>
            <a:avLst/>
            <a:gdLst/>
            <a:ahLst/>
            <a:cxnLst/>
            <a:rect l="l" t="t" r="r" b="b"/>
            <a:pathLst>
              <a:path w="2718608" h="1145414">
                <a:moveTo>
                  <a:pt x="0" y="0"/>
                </a:moveTo>
                <a:lnTo>
                  <a:pt x="2718608" y="0"/>
                </a:lnTo>
                <a:lnTo>
                  <a:pt x="2718608" y="1145414"/>
                </a:lnTo>
                <a:lnTo>
                  <a:pt x="0" y="1145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1425" y="863885"/>
            <a:ext cx="152251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Project Timeline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8485" y="3126211"/>
            <a:ext cx="12265580" cy="481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endParaRPr/>
          </a:p>
          <a:p>
            <a:pPr marL="1295400" lvl="1" indent="-647700" algn="l">
              <a:lnSpc>
                <a:spcPts val="720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Start Date: </a:t>
            </a:r>
            <a:r>
              <a:rPr lang="en-US" sz="6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September 16, 2024</a:t>
            </a:r>
          </a:p>
          <a:p>
            <a:pPr algn="l">
              <a:lnSpc>
                <a:spcPts val="8999"/>
              </a:lnSpc>
              <a:spcBef>
                <a:spcPct val="0"/>
              </a:spcBef>
            </a:pPr>
            <a:endParaRPr lang="en-US" sz="60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295400" lvl="1" indent="-647700" algn="l">
              <a:lnSpc>
                <a:spcPts val="720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End Date: </a:t>
            </a:r>
            <a:r>
              <a:rPr lang="en-US" sz="6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May 20, 2025</a:t>
            </a:r>
          </a:p>
          <a:p>
            <a:pPr algn="l">
              <a:lnSpc>
                <a:spcPts val="7200"/>
              </a:lnSpc>
              <a:spcBef>
                <a:spcPct val="0"/>
              </a:spcBef>
            </a:pPr>
            <a:endParaRPr lang="en-US" sz="60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298462" y="340044"/>
            <a:ext cx="1602072" cy="1078736"/>
          </a:xfrm>
          <a:custGeom>
            <a:avLst/>
            <a:gdLst/>
            <a:ahLst/>
            <a:cxnLst/>
            <a:rect l="l" t="t" r="r" b="b"/>
            <a:pathLst>
              <a:path w="1602072" h="1078736">
                <a:moveTo>
                  <a:pt x="0" y="0"/>
                </a:moveTo>
                <a:lnTo>
                  <a:pt x="1602072" y="0"/>
                </a:lnTo>
                <a:lnTo>
                  <a:pt x="1602072" y="1078736"/>
                </a:lnTo>
                <a:lnTo>
                  <a:pt x="0" y="1078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25762" y="1665202"/>
            <a:ext cx="961148" cy="647178"/>
          </a:xfrm>
          <a:custGeom>
            <a:avLst/>
            <a:gdLst/>
            <a:ahLst/>
            <a:cxnLst/>
            <a:rect l="l" t="t" r="r" b="b"/>
            <a:pathLst>
              <a:path w="961148" h="647178">
                <a:moveTo>
                  <a:pt x="0" y="0"/>
                </a:moveTo>
                <a:lnTo>
                  <a:pt x="961148" y="0"/>
                </a:lnTo>
                <a:lnTo>
                  <a:pt x="961148" y="647178"/>
                </a:lnTo>
                <a:lnTo>
                  <a:pt x="0" y="647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198" y="7444406"/>
            <a:ext cx="2134844" cy="2670898"/>
          </a:xfrm>
          <a:custGeom>
            <a:avLst/>
            <a:gdLst/>
            <a:ahLst/>
            <a:cxnLst/>
            <a:rect l="l" t="t" r="r" b="b"/>
            <a:pathLst>
              <a:path w="2134844" h="2670898">
                <a:moveTo>
                  <a:pt x="0" y="0"/>
                </a:moveTo>
                <a:lnTo>
                  <a:pt x="2134844" y="0"/>
                </a:lnTo>
                <a:lnTo>
                  <a:pt x="2134844" y="2670898"/>
                </a:lnTo>
                <a:lnTo>
                  <a:pt x="0" y="2670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29032" y="1636627"/>
            <a:ext cx="4991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Background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66663" y="2800753"/>
            <a:ext cx="11115487" cy="606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39491" lvl="1" indent="-569745" algn="l">
              <a:lnSpc>
                <a:spcPts val="3713"/>
              </a:lnSpc>
              <a:buAutoNum type="arabicPeriod"/>
            </a:pPr>
            <a:r>
              <a:rPr lang="en-US" sz="3094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Importance of Accurate Car Valuation:</a:t>
            </a:r>
            <a:r>
              <a:rPr lang="en-US" sz="3094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 As demand for used cars grows, accurate assessments are crucial, yet current manual methods are prone to errors and subjectivity.</a:t>
            </a:r>
          </a:p>
          <a:p>
            <a:pPr marL="1139491" lvl="1" indent="-569745" algn="l">
              <a:lnSpc>
                <a:spcPts val="3713"/>
              </a:lnSpc>
              <a:buAutoNum type="arabicPeriod"/>
            </a:pPr>
            <a:r>
              <a:rPr lang="en-US" sz="3094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Challenges in Traditional Inspections:</a:t>
            </a:r>
            <a:r>
              <a:rPr lang="en-US" sz="3094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 Surface damage detection and mechanical diagnostics are time-consuming and inconsistent, leading to disputes over vehicle condition and value.</a:t>
            </a:r>
          </a:p>
          <a:p>
            <a:pPr marL="1139491" lvl="1" indent="-569745" algn="l">
              <a:lnSpc>
                <a:spcPts val="3713"/>
              </a:lnSpc>
              <a:buAutoNum type="arabicPeriod"/>
            </a:pPr>
            <a:r>
              <a:rPr lang="en-US" sz="3094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Technological Advancements:</a:t>
            </a:r>
            <a:r>
              <a:rPr lang="en-US" sz="3094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 Computer vision and OBD-II technology offer a chance to automate and improve the accuracy of vehicle inspections.</a:t>
            </a:r>
          </a:p>
          <a:p>
            <a:pPr marL="1139491" lvl="1" indent="-569745" algn="l">
              <a:lnSpc>
                <a:spcPts val="3713"/>
              </a:lnSpc>
              <a:buAutoNum type="arabicPeriod"/>
            </a:pPr>
            <a:r>
              <a:rPr lang="en-US" sz="3094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Need for Automation: </a:t>
            </a:r>
            <a:r>
              <a:rPr lang="en-US" sz="3094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An integrated system can reduce errors, save time, and provide reliable assessments for consumers, dealers, and insurers.</a:t>
            </a:r>
          </a:p>
        </p:txBody>
      </p:sp>
      <p:sp>
        <p:nvSpPr>
          <p:cNvPr id="9" name="Freeform 9"/>
          <p:cNvSpPr/>
          <p:nvPr/>
        </p:nvSpPr>
        <p:spPr>
          <a:xfrm>
            <a:off x="2444302" y="1418822"/>
            <a:ext cx="3669946" cy="7449356"/>
          </a:xfrm>
          <a:custGeom>
            <a:avLst/>
            <a:gdLst/>
            <a:ahLst/>
            <a:cxnLst/>
            <a:rect l="l" t="t" r="r" b="b"/>
            <a:pathLst>
              <a:path w="3669946" h="7449356">
                <a:moveTo>
                  <a:pt x="0" y="0"/>
                </a:moveTo>
                <a:lnTo>
                  <a:pt x="3669946" y="0"/>
                </a:lnTo>
                <a:lnTo>
                  <a:pt x="3669946" y="7449356"/>
                </a:lnTo>
                <a:lnTo>
                  <a:pt x="0" y="74493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95614" y="1764800"/>
            <a:ext cx="3367352" cy="6390498"/>
          </a:xfrm>
          <a:custGeom>
            <a:avLst/>
            <a:gdLst/>
            <a:ahLst/>
            <a:cxnLst/>
            <a:rect l="l" t="t" r="r" b="b"/>
            <a:pathLst>
              <a:path w="3367352" h="6390498">
                <a:moveTo>
                  <a:pt x="0" y="0"/>
                </a:moveTo>
                <a:lnTo>
                  <a:pt x="3367352" y="0"/>
                </a:lnTo>
                <a:lnTo>
                  <a:pt x="3367352" y="6390498"/>
                </a:lnTo>
                <a:lnTo>
                  <a:pt x="0" y="63904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7975" r="-41214" b="-53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40922" y="6882202"/>
            <a:ext cx="3088110" cy="3233088"/>
          </a:xfrm>
          <a:custGeom>
            <a:avLst/>
            <a:gdLst/>
            <a:ahLst/>
            <a:cxnLst/>
            <a:rect l="l" t="t" r="r" b="b"/>
            <a:pathLst>
              <a:path w="3088110" h="3233088">
                <a:moveTo>
                  <a:pt x="0" y="0"/>
                </a:moveTo>
                <a:lnTo>
                  <a:pt x="3088110" y="0"/>
                </a:lnTo>
                <a:lnTo>
                  <a:pt x="3088110" y="3233088"/>
                </a:lnTo>
                <a:lnTo>
                  <a:pt x="0" y="323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489941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769058" y="196990"/>
            <a:ext cx="2354204" cy="1838470"/>
          </a:xfrm>
          <a:custGeom>
            <a:avLst/>
            <a:gdLst/>
            <a:ahLst/>
            <a:cxnLst/>
            <a:rect l="l" t="t" r="r" b="b"/>
            <a:pathLst>
              <a:path w="2354204" h="1838470">
                <a:moveTo>
                  <a:pt x="0" y="0"/>
                </a:moveTo>
                <a:lnTo>
                  <a:pt x="2354204" y="0"/>
                </a:lnTo>
                <a:lnTo>
                  <a:pt x="2354204" y="1838470"/>
                </a:lnTo>
                <a:lnTo>
                  <a:pt x="0" y="1838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956" y="8989534"/>
            <a:ext cx="2718608" cy="1145414"/>
          </a:xfrm>
          <a:custGeom>
            <a:avLst/>
            <a:gdLst/>
            <a:ahLst/>
            <a:cxnLst/>
            <a:rect l="l" t="t" r="r" b="b"/>
            <a:pathLst>
              <a:path w="2718608" h="1145414">
                <a:moveTo>
                  <a:pt x="0" y="0"/>
                </a:moveTo>
                <a:lnTo>
                  <a:pt x="2718608" y="0"/>
                </a:lnTo>
                <a:lnTo>
                  <a:pt x="2718608" y="1145414"/>
                </a:lnTo>
                <a:lnTo>
                  <a:pt x="0" y="1145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1425" y="863885"/>
            <a:ext cx="152251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Key Phases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51196"/>
            <a:ext cx="15225150" cy="590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Data Collection (Image &amp; OBD-II):</a:t>
            </a:r>
          </a:p>
          <a:p>
            <a:pPr marL="1902211" lvl="2" indent="-634070" algn="ctr">
              <a:lnSpc>
                <a:spcPts val="6167"/>
              </a:lnSpc>
              <a:buFont typeface="Arial"/>
              <a:buChar char="⚬"/>
            </a:pPr>
            <a:r>
              <a:rPr lang="en-US" sz="4405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October 21, 2024 - November 10, 2024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Model Setup and Damage Detection:</a:t>
            </a:r>
          </a:p>
          <a:p>
            <a:pPr marL="1902211" lvl="2" indent="-634070" algn="ctr">
              <a:lnSpc>
                <a:spcPts val="6167"/>
              </a:lnSpc>
              <a:buFont typeface="Arial"/>
              <a:buChar char="⚬"/>
            </a:pPr>
            <a:r>
              <a:rPr lang="en-US" sz="4405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November 11, 2024 - January 19, 2025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Health Rating System &amp; Final Integration:</a:t>
            </a:r>
          </a:p>
          <a:p>
            <a:pPr marL="1902211" lvl="2" indent="-634070" algn="ctr">
              <a:lnSpc>
                <a:spcPts val="6167"/>
              </a:lnSpc>
              <a:buFont typeface="Arial"/>
              <a:buChar char="⚬"/>
            </a:pPr>
            <a:r>
              <a:rPr lang="en-US" sz="4405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January 20, 2025 - March 23, 2025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Testing &amp; Refinement:</a:t>
            </a:r>
          </a:p>
          <a:p>
            <a:pPr marL="1902211" lvl="2" indent="-634070" algn="ctr">
              <a:lnSpc>
                <a:spcPts val="6167"/>
              </a:lnSpc>
              <a:buFont typeface="Arial"/>
              <a:buChar char="⚬"/>
            </a:pPr>
            <a:r>
              <a:rPr lang="en-US" sz="4405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March 24, 2025 - May 20, 2025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769058" y="196990"/>
            <a:ext cx="2354204" cy="1838470"/>
          </a:xfrm>
          <a:custGeom>
            <a:avLst/>
            <a:gdLst/>
            <a:ahLst/>
            <a:cxnLst/>
            <a:rect l="l" t="t" r="r" b="b"/>
            <a:pathLst>
              <a:path w="2354204" h="1838470">
                <a:moveTo>
                  <a:pt x="0" y="0"/>
                </a:moveTo>
                <a:lnTo>
                  <a:pt x="2354204" y="0"/>
                </a:lnTo>
                <a:lnTo>
                  <a:pt x="2354204" y="1838470"/>
                </a:lnTo>
                <a:lnTo>
                  <a:pt x="0" y="1838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956" y="8989534"/>
            <a:ext cx="2718608" cy="1145414"/>
          </a:xfrm>
          <a:custGeom>
            <a:avLst/>
            <a:gdLst/>
            <a:ahLst/>
            <a:cxnLst/>
            <a:rect l="l" t="t" r="r" b="b"/>
            <a:pathLst>
              <a:path w="2718608" h="1145414">
                <a:moveTo>
                  <a:pt x="0" y="0"/>
                </a:moveTo>
                <a:lnTo>
                  <a:pt x="2718608" y="0"/>
                </a:lnTo>
                <a:lnTo>
                  <a:pt x="2718608" y="1145414"/>
                </a:lnTo>
                <a:lnTo>
                  <a:pt x="0" y="1145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1425" y="990600"/>
            <a:ext cx="152251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Deliverables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0260" y="3425741"/>
            <a:ext cx="15414735" cy="47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8188" lvl="1" indent="-484094" algn="l">
              <a:lnSpc>
                <a:spcPts val="6278"/>
              </a:lnSpc>
              <a:buFont typeface="Arial"/>
              <a:buChar char="•"/>
            </a:pPr>
            <a:r>
              <a:rPr lang="en-US" sz="4484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Accurate vehicle health score based on visual and OBD-II data</a:t>
            </a:r>
          </a:p>
          <a:p>
            <a:pPr algn="l">
              <a:lnSpc>
                <a:spcPts val="6278"/>
              </a:lnSpc>
            </a:pPr>
            <a:endParaRPr lang="en-US" sz="4484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  <a:p>
            <a:pPr marL="968188" lvl="1" indent="-484094" algn="l">
              <a:lnSpc>
                <a:spcPts val="6278"/>
              </a:lnSpc>
              <a:buFont typeface="Arial"/>
              <a:buChar char="•"/>
            </a:pPr>
            <a:r>
              <a:rPr lang="en-US" sz="4484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Full vehicle health assessment system</a:t>
            </a:r>
          </a:p>
          <a:p>
            <a:pPr algn="l">
              <a:lnSpc>
                <a:spcPts val="6278"/>
              </a:lnSpc>
            </a:pPr>
            <a:endParaRPr lang="en-US" sz="4484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  <a:p>
            <a:pPr marL="968188" lvl="1" indent="-484094" algn="l">
              <a:lnSpc>
                <a:spcPts val="6278"/>
              </a:lnSpc>
              <a:buFont typeface="Arial"/>
              <a:buChar char="•"/>
            </a:pPr>
            <a:r>
              <a:rPr lang="en-US" sz="4484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Comprehensive project documentation and prototype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30350" y="6413314"/>
            <a:ext cx="2137710" cy="3399650"/>
          </a:xfrm>
          <a:custGeom>
            <a:avLst/>
            <a:gdLst/>
            <a:ahLst/>
            <a:cxnLst/>
            <a:rect l="l" t="t" r="r" b="b"/>
            <a:pathLst>
              <a:path w="2137710" h="3399650">
                <a:moveTo>
                  <a:pt x="0" y="0"/>
                </a:moveTo>
                <a:lnTo>
                  <a:pt x="2137710" y="0"/>
                </a:lnTo>
                <a:lnTo>
                  <a:pt x="2137710" y="3399650"/>
                </a:lnTo>
                <a:lnTo>
                  <a:pt x="0" y="339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86436" y="444446"/>
            <a:ext cx="2012968" cy="2476450"/>
          </a:xfrm>
          <a:custGeom>
            <a:avLst/>
            <a:gdLst/>
            <a:ahLst/>
            <a:cxnLst/>
            <a:rect l="l" t="t" r="r" b="b"/>
            <a:pathLst>
              <a:path w="2012968" h="2476450">
                <a:moveTo>
                  <a:pt x="0" y="0"/>
                </a:moveTo>
                <a:lnTo>
                  <a:pt x="2012968" y="0"/>
                </a:lnTo>
                <a:lnTo>
                  <a:pt x="2012968" y="2476450"/>
                </a:lnTo>
                <a:lnTo>
                  <a:pt x="0" y="2476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66728" y="6043580"/>
            <a:ext cx="1732216" cy="3773478"/>
          </a:xfrm>
          <a:custGeom>
            <a:avLst/>
            <a:gdLst/>
            <a:ahLst/>
            <a:cxnLst/>
            <a:rect l="l" t="t" r="r" b="b"/>
            <a:pathLst>
              <a:path w="1732216" h="3773478">
                <a:moveTo>
                  <a:pt x="0" y="0"/>
                </a:moveTo>
                <a:lnTo>
                  <a:pt x="1732216" y="0"/>
                </a:lnTo>
                <a:lnTo>
                  <a:pt x="1732216" y="3773478"/>
                </a:lnTo>
                <a:lnTo>
                  <a:pt x="0" y="3773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5910" y="301258"/>
            <a:ext cx="3106482" cy="1948828"/>
          </a:xfrm>
          <a:custGeom>
            <a:avLst/>
            <a:gdLst/>
            <a:ahLst/>
            <a:cxnLst/>
            <a:rect l="l" t="t" r="r" b="b"/>
            <a:pathLst>
              <a:path w="3106482" h="1948828">
                <a:moveTo>
                  <a:pt x="0" y="0"/>
                </a:moveTo>
                <a:lnTo>
                  <a:pt x="3106482" y="0"/>
                </a:lnTo>
                <a:lnTo>
                  <a:pt x="3106482" y="1948828"/>
                </a:lnTo>
                <a:lnTo>
                  <a:pt x="0" y="19488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67440" y="2737273"/>
            <a:ext cx="13618996" cy="45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38"/>
              </a:lnSpc>
            </a:pPr>
            <a:r>
              <a:rPr lang="en-US" sz="14615" b="1">
                <a:solidFill>
                  <a:srgbClr val="FF3F4A"/>
                </a:solidFill>
                <a:latin typeface="Arimo Bold"/>
                <a:ea typeface="Arimo Bold"/>
                <a:cs typeface="Arimo Bold"/>
                <a:sym typeface="Arimo Bold"/>
              </a:rPr>
              <a:t>Stakeholder Analysis</a:t>
            </a:r>
          </a:p>
        </p:txBody>
      </p:sp>
      <p:sp>
        <p:nvSpPr>
          <p:cNvPr id="9" name="Freeform 9"/>
          <p:cNvSpPr/>
          <p:nvPr/>
        </p:nvSpPr>
        <p:spPr>
          <a:xfrm>
            <a:off x="8054448" y="8640898"/>
            <a:ext cx="2179142" cy="1467298"/>
          </a:xfrm>
          <a:custGeom>
            <a:avLst/>
            <a:gdLst/>
            <a:ahLst/>
            <a:cxnLst/>
            <a:rect l="l" t="t" r="r" b="b"/>
            <a:pathLst>
              <a:path w="2179142" h="1467298">
                <a:moveTo>
                  <a:pt x="0" y="0"/>
                </a:moveTo>
                <a:lnTo>
                  <a:pt x="2179142" y="0"/>
                </a:lnTo>
                <a:lnTo>
                  <a:pt x="2179142" y="1467298"/>
                </a:lnTo>
                <a:lnTo>
                  <a:pt x="0" y="14672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769058" y="196990"/>
            <a:ext cx="2354204" cy="1838470"/>
          </a:xfrm>
          <a:custGeom>
            <a:avLst/>
            <a:gdLst/>
            <a:ahLst/>
            <a:cxnLst/>
            <a:rect l="l" t="t" r="r" b="b"/>
            <a:pathLst>
              <a:path w="2354204" h="1838470">
                <a:moveTo>
                  <a:pt x="0" y="0"/>
                </a:moveTo>
                <a:lnTo>
                  <a:pt x="2354204" y="0"/>
                </a:lnTo>
                <a:lnTo>
                  <a:pt x="2354204" y="1838470"/>
                </a:lnTo>
                <a:lnTo>
                  <a:pt x="0" y="1838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956" y="8989534"/>
            <a:ext cx="2718608" cy="1145414"/>
          </a:xfrm>
          <a:custGeom>
            <a:avLst/>
            <a:gdLst/>
            <a:ahLst/>
            <a:cxnLst/>
            <a:rect l="l" t="t" r="r" b="b"/>
            <a:pathLst>
              <a:path w="2718608" h="1145414">
                <a:moveTo>
                  <a:pt x="0" y="0"/>
                </a:moveTo>
                <a:lnTo>
                  <a:pt x="2718608" y="0"/>
                </a:lnTo>
                <a:lnTo>
                  <a:pt x="2718608" y="1145414"/>
                </a:lnTo>
                <a:lnTo>
                  <a:pt x="0" y="1145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1425" y="943375"/>
            <a:ext cx="1522515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Primary Stakeholders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0260" y="2490657"/>
            <a:ext cx="15739040" cy="713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Car Insurance Companies</a:t>
            </a:r>
          </a:p>
          <a:p>
            <a:pPr marL="1415788" lvl="2" indent="-471929" algn="ctr">
              <a:lnSpc>
                <a:spcPts val="3934"/>
              </a:lnSpc>
              <a:buFont typeface="Arial"/>
              <a:buChar char="⚬"/>
            </a:pPr>
            <a:r>
              <a:rPr lang="en-US" sz="3278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Benefit: Accurate, automated vehicle assessments for faster claims processing.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Fleet Management Companies</a:t>
            </a:r>
          </a:p>
          <a:p>
            <a:pPr marL="1415788" lvl="2" indent="-471929" algn="ctr">
              <a:lnSpc>
                <a:spcPts val="3934"/>
              </a:lnSpc>
              <a:buFont typeface="Arial"/>
              <a:buChar char="⚬"/>
            </a:pPr>
            <a:r>
              <a:rPr lang="en-US" sz="3278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Benefit: Real-time vehicle health monitoring for predictive maintenance.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Repair Shops</a:t>
            </a:r>
          </a:p>
          <a:p>
            <a:pPr marL="1415788" lvl="2" indent="-471929" algn="ctr">
              <a:lnSpc>
                <a:spcPts val="3934"/>
              </a:lnSpc>
              <a:buFont typeface="Arial"/>
              <a:buChar char="⚬"/>
            </a:pPr>
            <a:r>
              <a:rPr lang="en-US" sz="3278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Benefit: Precise diagnostics, speeding up repair processes and improving service quality.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Individual Car Owners</a:t>
            </a:r>
          </a:p>
          <a:p>
            <a:pPr marL="1415788" lvl="2" indent="-471929" algn="ctr">
              <a:lnSpc>
                <a:spcPts val="3934"/>
              </a:lnSpc>
              <a:buFont typeface="Arial"/>
              <a:buChar char="⚬"/>
            </a:pPr>
            <a:r>
              <a:rPr lang="en-US" sz="3278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Benefit: Early detection of vehicle issues leading to reduced repair costs and improved safety.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Government Authorities</a:t>
            </a:r>
          </a:p>
          <a:p>
            <a:pPr marL="1415788" lvl="2" indent="-471929" algn="ctr">
              <a:lnSpc>
                <a:spcPts val="3934"/>
              </a:lnSpc>
              <a:buFont typeface="Arial"/>
              <a:buChar char="⚬"/>
            </a:pPr>
            <a:r>
              <a:rPr lang="en-US" sz="3278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Benefit: Streamlined roadworthiness inspections and regulatory compliance checks.</a:t>
            </a:r>
          </a:p>
          <a:p>
            <a:pPr algn="ctr">
              <a:lnSpc>
                <a:spcPts val="1486"/>
              </a:lnSpc>
            </a:pPr>
            <a:endParaRPr lang="en-US" sz="3278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30350" y="6413314"/>
            <a:ext cx="2137710" cy="3399650"/>
          </a:xfrm>
          <a:custGeom>
            <a:avLst/>
            <a:gdLst/>
            <a:ahLst/>
            <a:cxnLst/>
            <a:rect l="l" t="t" r="r" b="b"/>
            <a:pathLst>
              <a:path w="2137710" h="3399650">
                <a:moveTo>
                  <a:pt x="0" y="0"/>
                </a:moveTo>
                <a:lnTo>
                  <a:pt x="2137710" y="0"/>
                </a:lnTo>
                <a:lnTo>
                  <a:pt x="2137710" y="3399650"/>
                </a:lnTo>
                <a:lnTo>
                  <a:pt x="0" y="339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86436" y="444446"/>
            <a:ext cx="2012968" cy="2476450"/>
          </a:xfrm>
          <a:custGeom>
            <a:avLst/>
            <a:gdLst/>
            <a:ahLst/>
            <a:cxnLst/>
            <a:rect l="l" t="t" r="r" b="b"/>
            <a:pathLst>
              <a:path w="2012968" h="2476450">
                <a:moveTo>
                  <a:pt x="0" y="0"/>
                </a:moveTo>
                <a:lnTo>
                  <a:pt x="2012968" y="0"/>
                </a:lnTo>
                <a:lnTo>
                  <a:pt x="2012968" y="2476450"/>
                </a:lnTo>
                <a:lnTo>
                  <a:pt x="0" y="2476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66728" y="6043580"/>
            <a:ext cx="1732216" cy="3773478"/>
          </a:xfrm>
          <a:custGeom>
            <a:avLst/>
            <a:gdLst/>
            <a:ahLst/>
            <a:cxnLst/>
            <a:rect l="l" t="t" r="r" b="b"/>
            <a:pathLst>
              <a:path w="1732216" h="3773478">
                <a:moveTo>
                  <a:pt x="0" y="0"/>
                </a:moveTo>
                <a:lnTo>
                  <a:pt x="1732216" y="0"/>
                </a:lnTo>
                <a:lnTo>
                  <a:pt x="1732216" y="3773478"/>
                </a:lnTo>
                <a:lnTo>
                  <a:pt x="0" y="3773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5910" y="301258"/>
            <a:ext cx="3106482" cy="1948828"/>
          </a:xfrm>
          <a:custGeom>
            <a:avLst/>
            <a:gdLst/>
            <a:ahLst/>
            <a:cxnLst/>
            <a:rect l="l" t="t" r="r" b="b"/>
            <a:pathLst>
              <a:path w="3106482" h="1948828">
                <a:moveTo>
                  <a:pt x="0" y="0"/>
                </a:moveTo>
                <a:lnTo>
                  <a:pt x="3106482" y="0"/>
                </a:lnTo>
                <a:lnTo>
                  <a:pt x="3106482" y="1948828"/>
                </a:lnTo>
                <a:lnTo>
                  <a:pt x="0" y="19488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67440" y="2737273"/>
            <a:ext cx="13618996" cy="450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38"/>
              </a:lnSpc>
            </a:pPr>
            <a:r>
              <a:rPr lang="en-US" sz="14615" b="1">
                <a:solidFill>
                  <a:srgbClr val="FF3F4A"/>
                </a:solidFill>
                <a:latin typeface="Arimo Bold"/>
                <a:ea typeface="Arimo Bold"/>
                <a:cs typeface="Arimo Bold"/>
                <a:sym typeface="Arimo Bold"/>
              </a:rPr>
              <a:t>Risk Assessment</a:t>
            </a:r>
          </a:p>
        </p:txBody>
      </p:sp>
      <p:sp>
        <p:nvSpPr>
          <p:cNvPr id="9" name="Freeform 9"/>
          <p:cNvSpPr/>
          <p:nvPr/>
        </p:nvSpPr>
        <p:spPr>
          <a:xfrm>
            <a:off x="8054448" y="8640898"/>
            <a:ext cx="2179142" cy="1467298"/>
          </a:xfrm>
          <a:custGeom>
            <a:avLst/>
            <a:gdLst/>
            <a:ahLst/>
            <a:cxnLst/>
            <a:rect l="l" t="t" r="r" b="b"/>
            <a:pathLst>
              <a:path w="2179142" h="1467298">
                <a:moveTo>
                  <a:pt x="0" y="0"/>
                </a:moveTo>
                <a:lnTo>
                  <a:pt x="2179142" y="0"/>
                </a:lnTo>
                <a:lnTo>
                  <a:pt x="2179142" y="1467298"/>
                </a:lnTo>
                <a:lnTo>
                  <a:pt x="0" y="14672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769058" y="196990"/>
            <a:ext cx="2354204" cy="1838470"/>
          </a:xfrm>
          <a:custGeom>
            <a:avLst/>
            <a:gdLst/>
            <a:ahLst/>
            <a:cxnLst/>
            <a:rect l="l" t="t" r="r" b="b"/>
            <a:pathLst>
              <a:path w="2354204" h="1838470">
                <a:moveTo>
                  <a:pt x="0" y="0"/>
                </a:moveTo>
                <a:lnTo>
                  <a:pt x="2354204" y="0"/>
                </a:lnTo>
                <a:lnTo>
                  <a:pt x="2354204" y="1838470"/>
                </a:lnTo>
                <a:lnTo>
                  <a:pt x="0" y="1838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956" y="8989534"/>
            <a:ext cx="2718608" cy="1145414"/>
          </a:xfrm>
          <a:custGeom>
            <a:avLst/>
            <a:gdLst/>
            <a:ahLst/>
            <a:cxnLst/>
            <a:rect l="l" t="t" r="r" b="b"/>
            <a:pathLst>
              <a:path w="2718608" h="1145414">
                <a:moveTo>
                  <a:pt x="0" y="0"/>
                </a:moveTo>
                <a:lnTo>
                  <a:pt x="2718608" y="0"/>
                </a:lnTo>
                <a:lnTo>
                  <a:pt x="2718608" y="1145414"/>
                </a:lnTo>
                <a:lnTo>
                  <a:pt x="0" y="1145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1425" y="943375"/>
            <a:ext cx="15225150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Risk Assessment and Mitigation Strategies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5184" y="3293078"/>
            <a:ext cx="14237633" cy="5299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1772" lvl="1" indent="-390886" algn="l">
              <a:lnSpc>
                <a:spcPts val="5069"/>
              </a:lnSpc>
              <a:buFont typeface="Arial"/>
              <a:buChar char="•"/>
            </a:pPr>
            <a:r>
              <a:rPr lang="en-US" sz="3620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Risk 1: Data Integration Issues</a:t>
            </a:r>
          </a:p>
          <a:p>
            <a:pPr marL="1407190" lvl="2" indent="-469063" algn="just">
              <a:lnSpc>
                <a:spcPts val="4562"/>
              </a:lnSpc>
              <a:buFont typeface="Arial"/>
              <a:buChar char="⚬"/>
            </a:pPr>
            <a:r>
              <a:rPr lang="en-US" sz="3258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Mitigation: Use modular software design to manage independent sensor inputs.</a:t>
            </a:r>
          </a:p>
          <a:p>
            <a:pPr marL="1407190" lvl="2" indent="-469063" algn="just">
              <a:lnSpc>
                <a:spcPts val="4562"/>
              </a:lnSpc>
              <a:buFont typeface="Arial"/>
              <a:buChar char="⚬"/>
            </a:pPr>
            <a:r>
              <a:rPr lang="en-US" sz="3258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Backup Plan: Manual sensor calibration if synchronization fails.</a:t>
            </a:r>
          </a:p>
          <a:p>
            <a:pPr marL="781772" lvl="1" indent="-390886" algn="l">
              <a:lnSpc>
                <a:spcPts val="5069"/>
              </a:lnSpc>
              <a:buFont typeface="Arial"/>
              <a:buChar char="•"/>
            </a:pPr>
            <a:r>
              <a:rPr lang="en-US" sz="3620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Risk 2: Inaccurate Health Ratings</a:t>
            </a:r>
          </a:p>
          <a:p>
            <a:pPr marL="1407190" lvl="2" indent="-469063" algn="just">
              <a:lnSpc>
                <a:spcPts val="4562"/>
              </a:lnSpc>
              <a:buFont typeface="Arial"/>
              <a:buChar char="⚬"/>
            </a:pPr>
            <a:r>
              <a:rPr lang="en-US" sz="3258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Mitigation: Perform iterative testing and refine models based on real-world data.</a:t>
            </a:r>
          </a:p>
          <a:p>
            <a:pPr marL="1407190" lvl="2" indent="-469063" algn="just">
              <a:lnSpc>
                <a:spcPts val="4562"/>
              </a:lnSpc>
              <a:buFont typeface="Arial"/>
              <a:buChar char="⚬"/>
            </a:pPr>
            <a:r>
              <a:rPr lang="en-US" sz="3258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Backup Plan: Simplify algorithms for critical cases if performance goals are unmet.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769058" y="196990"/>
            <a:ext cx="2354204" cy="1838470"/>
          </a:xfrm>
          <a:custGeom>
            <a:avLst/>
            <a:gdLst/>
            <a:ahLst/>
            <a:cxnLst/>
            <a:rect l="l" t="t" r="r" b="b"/>
            <a:pathLst>
              <a:path w="2354204" h="1838470">
                <a:moveTo>
                  <a:pt x="0" y="0"/>
                </a:moveTo>
                <a:lnTo>
                  <a:pt x="2354204" y="0"/>
                </a:lnTo>
                <a:lnTo>
                  <a:pt x="2354204" y="1838470"/>
                </a:lnTo>
                <a:lnTo>
                  <a:pt x="0" y="1838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956" y="8989534"/>
            <a:ext cx="2718608" cy="1145414"/>
          </a:xfrm>
          <a:custGeom>
            <a:avLst/>
            <a:gdLst/>
            <a:ahLst/>
            <a:cxnLst/>
            <a:rect l="l" t="t" r="r" b="b"/>
            <a:pathLst>
              <a:path w="2718608" h="1145414">
                <a:moveTo>
                  <a:pt x="0" y="0"/>
                </a:moveTo>
                <a:lnTo>
                  <a:pt x="2718608" y="0"/>
                </a:lnTo>
                <a:lnTo>
                  <a:pt x="2718608" y="1145414"/>
                </a:lnTo>
                <a:lnTo>
                  <a:pt x="0" y="1145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1425" y="943375"/>
            <a:ext cx="15225150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Risk Assessment and Mitigation Strategies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5183" y="3294934"/>
            <a:ext cx="14237633" cy="529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1217" lvl="1" indent="-390609" algn="l">
              <a:lnSpc>
                <a:spcPts val="5065"/>
              </a:lnSpc>
              <a:buFont typeface="Arial"/>
              <a:buChar char="•"/>
            </a:pPr>
            <a:r>
              <a:rPr lang="en-US" sz="3618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Risk 3: Hardware Malfunctions</a:t>
            </a:r>
          </a:p>
          <a:p>
            <a:pPr marL="1406192" lvl="2" indent="-468731" algn="just">
              <a:lnSpc>
                <a:spcPts val="4559"/>
              </a:lnSpc>
              <a:buFont typeface="Arial"/>
              <a:buChar char="⚬"/>
            </a:pPr>
            <a:r>
              <a:rPr lang="en-US" sz="325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Mitigation: Include redundancy mechanisms and error-checking in software.</a:t>
            </a:r>
          </a:p>
          <a:p>
            <a:pPr marL="1406192" lvl="2" indent="-468731" algn="just">
              <a:lnSpc>
                <a:spcPts val="4559"/>
              </a:lnSpc>
              <a:buFont typeface="Arial"/>
              <a:buChar char="⚬"/>
            </a:pPr>
            <a:r>
              <a:rPr lang="en-US" sz="325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Backup Plan: Maintain backup hardware components.</a:t>
            </a:r>
          </a:p>
          <a:p>
            <a:pPr marL="781217" lvl="1" indent="-390609" algn="l">
              <a:lnSpc>
                <a:spcPts val="5065"/>
              </a:lnSpc>
              <a:buFont typeface="Arial"/>
              <a:buChar char="•"/>
            </a:pPr>
            <a:r>
              <a:rPr lang="en-US" sz="3618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Risk 4: Delays in Development</a:t>
            </a:r>
          </a:p>
          <a:p>
            <a:pPr marL="1406192" lvl="2" indent="-468731" algn="just">
              <a:lnSpc>
                <a:spcPts val="4559"/>
              </a:lnSpc>
              <a:buFont typeface="Arial"/>
              <a:buChar char="⚬"/>
            </a:pPr>
            <a:r>
              <a:rPr lang="en-US" sz="325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Mitigation: Build buffer time into the timeline and prioritize essential features.</a:t>
            </a:r>
          </a:p>
          <a:p>
            <a:pPr marL="1406192" lvl="2" indent="-468731" algn="just">
              <a:lnSpc>
                <a:spcPts val="4559"/>
              </a:lnSpc>
              <a:buFont typeface="Arial"/>
              <a:buChar char="⚬"/>
            </a:pPr>
            <a:r>
              <a:rPr lang="en-US" sz="325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Backup Plan: Focus on core system features like OBD-II data integration if delays occur.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525762" y="8808994"/>
            <a:ext cx="1602072" cy="1078736"/>
          </a:xfrm>
          <a:custGeom>
            <a:avLst/>
            <a:gdLst/>
            <a:ahLst/>
            <a:cxnLst/>
            <a:rect l="l" t="t" r="r" b="b"/>
            <a:pathLst>
              <a:path w="1602072" h="1078736">
                <a:moveTo>
                  <a:pt x="0" y="0"/>
                </a:moveTo>
                <a:lnTo>
                  <a:pt x="1602072" y="0"/>
                </a:lnTo>
                <a:lnTo>
                  <a:pt x="1602072" y="1078736"/>
                </a:lnTo>
                <a:lnTo>
                  <a:pt x="0" y="1078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1268" y="6097148"/>
            <a:ext cx="1478952" cy="3927816"/>
          </a:xfrm>
          <a:custGeom>
            <a:avLst/>
            <a:gdLst/>
            <a:ahLst/>
            <a:cxnLst/>
            <a:rect l="l" t="t" r="r" b="b"/>
            <a:pathLst>
              <a:path w="1478952" h="3927816">
                <a:moveTo>
                  <a:pt x="0" y="0"/>
                </a:moveTo>
                <a:lnTo>
                  <a:pt x="1478952" y="0"/>
                </a:lnTo>
                <a:lnTo>
                  <a:pt x="1478952" y="3927816"/>
                </a:lnTo>
                <a:lnTo>
                  <a:pt x="0" y="3927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86170" y="1967058"/>
            <a:ext cx="8713350" cy="198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Thanks!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349408"/>
            <a:ext cx="7381762" cy="202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9"/>
              </a:lnSpc>
            </a:pPr>
            <a:r>
              <a:rPr lang="en-US" sz="5116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Do you have any questions?</a:t>
            </a:r>
          </a:p>
          <a:p>
            <a:pPr algn="ctr">
              <a:lnSpc>
                <a:spcPts val="3683"/>
              </a:lnSpc>
            </a:pPr>
            <a:endParaRPr lang="en-US" sz="5116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855750" y="2206806"/>
            <a:ext cx="6330420" cy="6342354"/>
          </a:xfrm>
          <a:custGeom>
            <a:avLst/>
            <a:gdLst/>
            <a:ahLst/>
            <a:cxnLst/>
            <a:rect l="l" t="t" r="r" b="b"/>
            <a:pathLst>
              <a:path w="6330420" h="6342354">
                <a:moveTo>
                  <a:pt x="0" y="0"/>
                </a:moveTo>
                <a:lnTo>
                  <a:pt x="6330420" y="0"/>
                </a:lnTo>
                <a:lnTo>
                  <a:pt x="6330420" y="6342354"/>
                </a:lnTo>
                <a:lnTo>
                  <a:pt x="0" y="6342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6600" y="3682900"/>
            <a:ext cx="905600" cy="1961800"/>
          </a:xfrm>
          <a:custGeom>
            <a:avLst/>
            <a:gdLst/>
            <a:ahLst/>
            <a:cxnLst/>
            <a:rect l="l" t="t" r="r" b="b"/>
            <a:pathLst>
              <a:path w="905600" h="1961800">
                <a:moveTo>
                  <a:pt x="0" y="0"/>
                </a:moveTo>
                <a:lnTo>
                  <a:pt x="905600" y="0"/>
                </a:lnTo>
                <a:lnTo>
                  <a:pt x="905600" y="1961800"/>
                </a:lnTo>
                <a:lnTo>
                  <a:pt x="0" y="1961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6450" y="7753950"/>
            <a:ext cx="1570550" cy="2111200"/>
          </a:xfrm>
          <a:custGeom>
            <a:avLst/>
            <a:gdLst/>
            <a:ahLst/>
            <a:cxnLst/>
            <a:rect l="l" t="t" r="r" b="b"/>
            <a:pathLst>
              <a:path w="1570550" h="2111200">
                <a:moveTo>
                  <a:pt x="0" y="0"/>
                </a:moveTo>
                <a:lnTo>
                  <a:pt x="1570550" y="0"/>
                </a:lnTo>
                <a:lnTo>
                  <a:pt x="1570550" y="2111200"/>
                </a:lnTo>
                <a:lnTo>
                  <a:pt x="0" y="21112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229460" y="8171114"/>
            <a:ext cx="1304404" cy="878304"/>
          </a:xfrm>
          <a:custGeom>
            <a:avLst/>
            <a:gdLst/>
            <a:ahLst/>
            <a:cxnLst/>
            <a:rect l="l" t="t" r="r" b="b"/>
            <a:pathLst>
              <a:path w="1304404" h="878304">
                <a:moveTo>
                  <a:pt x="0" y="0"/>
                </a:moveTo>
                <a:lnTo>
                  <a:pt x="1304404" y="0"/>
                </a:lnTo>
                <a:lnTo>
                  <a:pt x="1304404" y="878304"/>
                </a:lnTo>
                <a:lnTo>
                  <a:pt x="0" y="8783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60910" y="200714"/>
            <a:ext cx="1304404" cy="878304"/>
          </a:xfrm>
          <a:custGeom>
            <a:avLst/>
            <a:gdLst/>
            <a:ahLst/>
            <a:cxnLst/>
            <a:rect l="l" t="t" r="r" b="b"/>
            <a:pathLst>
              <a:path w="1304404" h="878304">
                <a:moveTo>
                  <a:pt x="0" y="0"/>
                </a:moveTo>
                <a:lnTo>
                  <a:pt x="1304404" y="0"/>
                </a:lnTo>
                <a:lnTo>
                  <a:pt x="1304404" y="878304"/>
                </a:lnTo>
                <a:lnTo>
                  <a:pt x="0" y="878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112" y="2415140"/>
            <a:ext cx="12671275" cy="7099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Automated Vehicle Damage Detection Using Deep Learning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R. C. Gonçalves et al., "Deep Learning for Vehicle Damage Detection: A Review," IEEE Access, 2021.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  <a:hlinkClick r:id="rId5" tooltip="https://ieeexplore.ieee.org/document/9342065"/>
              </a:rPr>
              <a:t>Link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Convolutional Neural Networks for Vehicle Damage Classification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D. D. Khare et al., "Vehicle Damage Detection Using Convolutional Neural Networks," International Journal of Engineering Research and Technology, 2020.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Link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Overview of OBD-II Protocol and Data Usage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R. H. Smith et al., "Understanding OBD-II: A Comprehensive Review," Journal of Transportation Technologies, 2019.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Link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Predictive Maintenance Using OBD-II Data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A. D. T. Oliveira et al., "Predictive Maintenance Based on OBD-II Data in Fleet Management," IEEE Transactions on Intelligent Transportation Systems, 2020.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  <a:hlinkClick r:id="rId6" tooltip="https://ieeexplore.ieee.org/document/9085472"/>
              </a:rPr>
              <a:t>Link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Machine Learning for Predictive Maintenance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T. Y. Choi et al., "A Survey on Machine Learning Applications for Predictive Maintenance," IEEE Access, 2020.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  <a:hlinkClick r:id="rId7" tooltip="https://ieeexplore.ieee.org/document/9129278"/>
              </a:rPr>
              <a:t>Link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Vehicle Health Monitoring with OBD-II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N. A. B. Sulaiman et al., "Vehicle Health Monitoring Using OBD-II Data," Journal of Vehicle Design, 2018.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  <a:hlinkClick r:id="rId8" tooltip="https://www.sciencedirect.com/science/article/pii/S2351978917304818"/>
              </a:rPr>
              <a:t>Link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Integration of Computer Vision and OBD-II for Automotive Applications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Y. D. Li et al., "Integration of Computer Vision and OBD-II for Comprehensive Vehicle Diagnostics," IEEE Transactions on Automation Science and Engineering, 2022.</a:t>
            </a:r>
          </a:p>
          <a:p>
            <a:pPr marL="406530" lvl="1" indent="-203265" algn="l">
              <a:lnSpc>
                <a:spcPts val="2259"/>
              </a:lnSpc>
              <a:buFont typeface="Arial"/>
              <a:buChar char="•"/>
            </a:pPr>
            <a:r>
              <a:rPr lang="en-US" sz="1882" u="sng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  <a:hlinkClick r:id="rId9" tooltip="https://ieeexplore.ieee.org/document/9750004"/>
              </a:rPr>
              <a:t>Link</a:t>
            </a:r>
          </a:p>
          <a:p>
            <a:pPr algn="l">
              <a:lnSpc>
                <a:spcPts val="2259"/>
              </a:lnSpc>
            </a:pPr>
            <a:endParaRPr lang="en-US" sz="1882" u="sng">
              <a:solidFill>
                <a:srgbClr val="FFFFFF"/>
              </a:solidFill>
              <a:latin typeface="Cairo"/>
              <a:ea typeface="Cairo"/>
              <a:cs typeface="Cairo"/>
              <a:sym typeface="Cairo"/>
              <a:hlinkClick r:id="rId9" tooltip="https://ieeexplore.ieee.org/document/97500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336470" y="4942842"/>
            <a:ext cx="6664058" cy="5175100"/>
          </a:xfrm>
          <a:custGeom>
            <a:avLst/>
            <a:gdLst/>
            <a:ahLst/>
            <a:cxnLst/>
            <a:rect l="l" t="t" r="r" b="b"/>
            <a:pathLst>
              <a:path w="6664058" h="5175100">
                <a:moveTo>
                  <a:pt x="0" y="0"/>
                </a:moveTo>
                <a:lnTo>
                  <a:pt x="6664058" y="0"/>
                </a:lnTo>
                <a:lnTo>
                  <a:pt x="6664058" y="5175100"/>
                </a:lnTo>
                <a:lnTo>
                  <a:pt x="0" y="5175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32124" y="855356"/>
            <a:ext cx="988638" cy="664782"/>
          </a:xfrm>
          <a:custGeom>
            <a:avLst/>
            <a:gdLst/>
            <a:ahLst/>
            <a:cxnLst/>
            <a:rect l="l" t="t" r="r" b="b"/>
            <a:pathLst>
              <a:path w="988638" h="664782">
                <a:moveTo>
                  <a:pt x="0" y="0"/>
                </a:moveTo>
                <a:lnTo>
                  <a:pt x="988638" y="0"/>
                </a:lnTo>
                <a:lnTo>
                  <a:pt x="988638" y="664782"/>
                </a:lnTo>
                <a:lnTo>
                  <a:pt x="0" y="664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26443" y="1907727"/>
            <a:ext cx="84067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760872"/>
            <a:ext cx="8406750" cy="528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The current inspection process relies heavily on subjective human judgment.</a:t>
            </a:r>
          </a:p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Errors and delays lead to disputes in car valuation.</a:t>
            </a:r>
          </a:p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There is a need for a comprehensive automated system that integrates:</a:t>
            </a:r>
          </a:p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Computer vision for visual damage detection</a:t>
            </a:r>
          </a:p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OBD-II diagnostics for mechanical health</a:t>
            </a:r>
          </a:p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Goal: To provide fast, reliable, and expert-level assessments through automation.</a:t>
            </a:r>
          </a:p>
          <a:p>
            <a:pPr algn="l">
              <a:lnSpc>
                <a:spcPts val="3599"/>
              </a:lnSpc>
            </a:pPr>
            <a:endParaRPr lang="en-US" sz="2999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  <a:p>
            <a:pPr algn="l">
              <a:lnSpc>
                <a:spcPts val="2999"/>
              </a:lnSpc>
            </a:pPr>
            <a:endParaRPr lang="en-US" sz="2999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779400" y="1079000"/>
            <a:ext cx="6082200" cy="8128800"/>
          </a:xfrm>
          <a:custGeom>
            <a:avLst/>
            <a:gdLst/>
            <a:ahLst/>
            <a:cxnLst/>
            <a:rect l="l" t="t" r="r" b="b"/>
            <a:pathLst>
              <a:path w="6082200" h="8128800">
                <a:moveTo>
                  <a:pt x="0" y="0"/>
                </a:moveTo>
                <a:lnTo>
                  <a:pt x="6082200" y="0"/>
                </a:lnTo>
                <a:lnTo>
                  <a:pt x="6082200" y="8128800"/>
                </a:lnTo>
                <a:lnTo>
                  <a:pt x="0" y="8128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629" r="-21899" b="-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71974" y="8313598"/>
            <a:ext cx="2179142" cy="1467298"/>
          </a:xfrm>
          <a:custGeom>
            <a:avLst/>
            <a:gdLst/>
            <a:ahLst/>
            <a:cxnLst/>
            <a:rect l="l" t="t" r="r" b="b"/>
            <a:pathLst>
              <a:path w="2179142" h="1467298">
                <a:moveTo>
                  <a:pt x="0" y="0"/>
                </a:moveTo>
                <a:lnTo>
                  <a:pt x="2179142" y="0"/>
                </a:lnTo>
                <a:lnTo>
                  <a:pt x="2179142" y="1467298"/>
                </a:lnTo>
                <a:lnTo>
                  <a:pt x="0" y="1467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820784" y="6192280"/>
            <a:ext cx="2081520" cy="3661912"/>
          </a:xfrm>
          <a:custGeom>
            <a:avLst/>
            <a:gdLst/>
            <a:ahLst/>
            <a:cxnLst/>
            <a:rect l="l" t="t" r="r" b="b"/>
            <a:pathLst>
              <a:path w="2081520" h="3661912">
                <a:moveTo>
                  <a:pt x="0" y="0"/>
                </a:moveTo>
                <a:lnTo>
                  <a:pt x="2081520" y="0"/>
                </a:lnTo>
                <a:lnTo>
                  <a:pt x="2081520" y="3661912"/>
                </a:lnTo>
                <a:lnTo>
                  <a:pt x="0" y="3661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15240" y="3308361"/>
            <a:ext cx="9470753" cy="47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633" lvl="1" indent="-329317" algn="ctr">
              <a:lnSpc>
                <a:spcPts val="3660"/>
              </a:lnSpc>
              <a:buFont typeface="Arial"/>
              <a:buChar char="•"/>
            </a:pPr>
            <a:r>
              <a:rPr lang="en-US" sz="3050" b="1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Goal 9: Industry, Innovation, and Infrastructure</a:t>
            </a:r>
          </a:p>
          <a:p>
            <a:pPr algn="ctr">
              <a:lnSpc>
                <a:spcPts val="3267"/>
              </a:lnSpc>
            </a:pPr>
            <a:r>
              <a:rPr lang="en-US" sz="2722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   Automates vehicle inspections to improve efficiency and accuracy.</a:t>
            </a:r>
          </a:p>
          <a:p>
            <a:pPr marL="660648" lvl="1" indent="-330324" algn="ctr">
              <a:lnSpc>
                <a:spcPts val="3671"/>
              </a:lnSpc>
              <a:buFont typeface="Arial"/>
              <a:buChar char="•"/>
            </a:pPr>
            <a:r>
              <a:rPr lang="en-US" sz="3059" b="1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Goal 11: Sustainable Cities and Communities</a:t>
            </a:r>
          </a:p>
          <a:p>
            <a:pPr algn="ctr">
              <a:lnSpc>
                <a:spcPts val="3267"/>
              </a:lnSpc>
            </a:pPr>
            <a:r>
              <a:rPr lang="en-US" sz="2722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Promotes safer and more sustainable transportation by encouraging timely vehicle repairs and maintenance.</a:t>
            </a:r>
          </a:p>
          <a:p>
            <a:pPr marL="652584" lvl="1" indent="-326292" algn="ctr">
              <a:lnSpc>
                <a:spcPts val="3627"/>
              </a:lnSpc>
              <a:buFont typeface="Arial"/>
              <a:buChar char="•"/>
            </a:pPr>
            <a:r>
              <a:rPr lang="en-US" sz="3022" b="1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Goal 12: Responsible Consumption and Production</a:t>
            </a:r>
          </a:p>
          <a:p>
            <a:pPr algn="ctr">
              <a:lnSpc>
                <a:spcPts val="3267"/>
              </a:lnSpc>
            </a:pPr>
            <a:r>
              <a:rPr lang="en-US" sz="2722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Detects and addresses vehicle damage early, extending vehicle lifespan and reducing waste.</a:t>
            </a:r>
          </a:p>
          <a:p>
            <a:pPr algn="ctr">
              <a:lnSpc>
                <a:spcPts val="3267"/>
              </a:lnSpc>
            </a:pPr>
            <a:endParaRPr lang="en-US" sz="2722">
              <a:solidFill>
                <a:srgbClr val="F2F2F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15908" y="1339853"/>
            <a:ext cx="8069417" cy="160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5"/>
              </a:lnSpc>
            </a:pPr>
            <a:r>
              <a:rPr lang="en-US" sz="5129" b="1">
                <a:solidFill>
                  <a:srgbClr val="FF3F4A"/>
                </a:solidFill>
                <a:latin typeface="Arimo Bold"/>
                <a:ea typeface="Arimo Bold"/>
                <a:cs typeface="Arimo Bold"/>
                <a:sym typeface="Arimo Bold"/>
              </a:rPr>
              <a:t>Sustainability: UN SDGs Alignment</a:t>
            </a:r>
          </a:p>
          <a:p>
            <a:pPr algn="ctr">
              <a:lnSpc>
                <a:spcPts val="139"/>
              </a:lnSpc>
            </a:pPr>
            <a:endParaRPr lang="en-US" sz="5129" b="1">
              <a:solidFill>
                <a:srgbClr val="FF3F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26450" y="1079000"/>
            <a:ext cx="5521200" cy="8128800"/>
          </a:xfrm>
          <a:custGeom>
            <a:avLst/>
            <a:gdLst/>
            <a:ahLst/>
            <a:cxnLst/>
            <a:rect l="l" t="t" r="r" b="b"/>
            <a:pathLst>
              <a:path w="5521200" h="8128800">
                <a:moveTo>
                  <a:pt x="0" y="0"/>
                </a:moveTo>
                <a:lnTo>
                  <a:pt x="5521200" y="0"/>
                </a:lnTo>
                <a:lnTo>
                  <a:pt x="5521200" y="8128800"/>
                </a:lnTo>
                <a:lnTo>
                  <a:pt x="0" y="8128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687" r="-6320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3222" y="5855210"/>
            <a:ext cx="1835726" cy="3998990"/>
          </a:xfrm>
          <a:custGeom>
            <a:avLst/>
            <a:gdLst/>
            <a:ahLst/>
            <a:cxnLst/>
            <a:rect l="l" t="t" r="r" b="b"/>
            <a:pathLst>
              <a:path w="1835726" h="3998990">
                <a:moveTo>
                  <a:pt x="0" y="0"/>
                </a:moveTo>
                <a:lnTo>
                  <a:pt x="1835726" y="0"/>
                </a:lnTo>
                <a:lnTo>
                  <a:pt x="1835726" y="3998990"/>
                </a:lnTo>
                <a:lnTo>
                  <a:pt x="0" y="3998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62976" y="1079000"/>
            <a:ext cx="2210406" cy="1420626"/>
          </a:xfrm>
          <a:custGeom>
            <a:avLst/>
            <a:gdLst/>
            <a:ahLst/>
            <a:cxnLst/>
            <a:rect l="l" t="t" r="r" b="b"/>
            <a:pathLst>
              <a:path w="2210406" h="1420626">
                <a:moveTo>
                  <a:pt x="0" y="0"/>
                </a:moveTo>
                <a:lnTo>
                  <a:pt x="2210406" y="0"/>
                </a:lnTo>
                <a:lnTo>
                  <a:pt x="2210406" y="1420626"/>
                </a:lnTo>
                <a:lnTo>
                  <a:pt x="0" y="1420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36942" y="279602"/>
            <a:ext cx="3678966" cy="1598774"/>
          </a:xfrm>
          <a:custGeom>
            <a:avLst/>
            <a:gdLst/>
            <a:ahLst/>
            <a:cxnLst/>
            <a:rect l="l" t="t" r="r" b="b"/>
            <a:pathLst>
              <a:path w="3678966" h="1598774">
                <a:moveTo>
                  <a:pt x="0" y="0"/>
                </a:moveTo>
                <a:lnTo>
                  <a:pt x="3678966" y="0"/>
                </a:lnTo>
                <a:lnTo>
                  <a:pt x="3678966" y="1598774"/>
                </a:lnTo>
                <a:lnTo>
                  <a:pt x="0" y="1598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70174" y="7997052"/>
            <a:ext cx="1863344" cy="2055960"/>
          </a:xfrm>
          <a:custGeom>
            <a:avLst/>
            <a:gdLst/>
            <a:ahLst/>
            <a:cxnLst/>
            <a:rect l="l" t="t" r="r" b="b"/>
            <a:pathLst>
              <a:path w="1863344" h="2055960">
                <a:moveTo>
                  <a:pt x="0" y="0"/>
                </a:moveTo>
                <a:lnTo>
                  <a:pt x="1863344" y="0"/>
                </a:lnTo>
                <a:lnTo>
                  <a:pt x="1863344" y="2055960"/>
                </a:lnTo>
                <a:lnTo>
                  <a:pt x="0" y="2055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35272" y="312420"/>
            <a:ext cx="1863368" cy="2282754"/>
          </a:xfrm>
          <a:custGeom>
            <a:avLst/>
            <a:gdLst/>
            <a:ahLst/>
            <a:cxnLst/>
            <a:rect l="l" t="t" r="r" b="b"/>
            <a:pathLst>
              <a:path w="1863368" h="2282754">
                <a:moveTo>
                  <a:pt x="0" y="0"/>
                </a:moveTo>
                <a:lnTo>
                  <a:pt x="1863368" y="0"/>
                </a:lnTo>
                <a:lnTo>
                  <a:pt x="1863368" y="2282754"/>
                </a:lnTo>
                <a:lnTo>
                  <a:pt x="0" y="2282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1425" y="952900"/>
            <a:ext cx="152251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6356" y="4343876"/>
            <a:ext cx="16230600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5093" lvl="1" indent="-407547" algn="ctr">
              <a:lnSpc>
                <a:spcPts val="4530"/>
              </a:lnSpc>
              <a:buFont typeface="Arial"/>
              <a:buChar char="•"/>
            </a:pPr>
            <a:r>
              <a:rPr lang="en-US" sz="3775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Goal: </a:t>
            </a:r>
            <a:r>
              <a:rPr lang="en-US" sz="3775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Provide accurate, real-time vehicle inspections through automation</a:t>
            </a:r>
          </a:p>
          <a:p>
            <a:pPr marL="815093" lvl="1" indent="-407547" algn="ctr">
              <a:lnSpc>
                <a:spcPts val="4530"/>
              </a:lnSpc>
              <a:buFont typeface="Arial"/>
              <a:buChar char="•"/>
            </a:pPr>
            <a:r>
              <a:rPr lang="en-US" sz="3775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Objectives:</a:t>
            </a:r>
          </a:p>
          <a:p>
            <a:pPr marL="815093" lvl="1" indent="-407547" algn="ctr">
              <a:lnSpc>
                <a:spcPts val="4530"/>
              </a:lnSpc>
              <a:buFont typeface="Arial"/>
              <a:buChar char="•"/>
            </a:pPr>
            <a:r>
              <a:rPr lang="en-US" sz="3775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Detect and classify vehicle damage using computer vision models (YOLOv8)</a:t>
            </a:r>
          </a:p>
          <a:p>
            <a:pPr marL="815093" lvl="1" indent="-407547" algn="ctr">
              <a:lnSpc>
                <a:spcPts val="4530"/>
              </a:lnSpc>
              <a:buFont typeface="Arial"/>
              <a:buChar char="•"/>
            </a:pPr>
            <a:r>
              <a:rPr lang="en-US" sz="3775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Collect mechanical data via OBD-II for system diagnostics</a:t>
            </a:r>
          </a:p>
          <a:p>
            <a:pPr marL="815093" lvl="1" indent="-407547" algn="ctr">
              <a:lnSpc>
                <a:spcPts val="4530"/>
              </a:lnSpc>
              <a:buFont typeface="Arial"/>
              <a:buChar char="•"/>
            </a:pPr>
            <a:r>
              <a:rPr lang="en-US" sz="3775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Implement an interactive web application for inspection results and reports</a:t>
            </a:r>
          </a:p>
          <a:p>
            <a:pPr algn="ctr">
              <a:lnSpc>
                <a:spcPts val="4530"/>
              </a:lnSpc>
            </a:pPr>
            <a:endParaRPr lang="en-US" sz="3775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  <a:p>
            <a:pPr algn="ctr">
              <a:lnSpc>
                <a:spcPts val="6593"/>
              </a:lnSpc>
            </a:pPr>
            <a:endParaRPr lang="en-US" sz="3775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5734" y="607350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9663" y="3616868"/>
            <a:ext cx="16988674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Overview: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Automated vehicle inspection systems improve the objectivity of damage detection.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Techniques: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Convolutional Neural Networks (CNNs): Effective for recognizing damage patterns.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Mask R-CNN: A state-of-the-art architecture combining object detection and segmentation, offering precise damage localization.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OBD-II Data: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Provides real-time diagnostics for engine health, fuel efficiency, and performance monitoring.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Commonly used in fleet management for predictive maintenance.</a:t>
            </a:r>
          </a:p>
          <a:p>
            <a:pPr algn="ctr">
              <a:lnSpc>
                <a:spcPts val="3509"/>
              </a:lnSpc>
            </a:pPr>
            <a:endParaRPr lang="en-US" sz="36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736170" y="1914968"/>
            <a:ext cx="1587600" cy="1587600"/>
            <a:chOff x="0" y="0"/>
            <a:chExt cx="2116800" cy="2116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16836" cy="2116836"/>
            </a:xfrm>
            <a:custGeom>
              <a:avLst/>
              <a:gdLst/>
              <a:ahLst/>
              <a:cxnLst/>
              <a:rect l="l" t="t" r="r" b="b"/>
              <a:pathLst>
                <a:path w="2116836" h="2116836">
                  <a:moveTo>
                    <a:pt x="0" y="0"/>
                  </a:moveTo>
                  <a:lnTo>
                    <a:pt x="2116836" y="0"/>
                  </a:lnTo>
                  <a:lnTo>
                    <a:pt x="2116836" y="2116836"/>
                  </a:lnTo>
                  <a:lnTo>
                    <a:pt x="0" y="2116836"/>
                  </a:lnTo>
                  <a:close/>
                </a:path>
              </a:pathLst>
            </a:custGeom>
            <a:solidFill>
              <a:srgbClr val="1D374E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083884" y="2300338"/>
            <a:ext cx="892172" cy="816860"/>
          </a:xfrm>
          <a:custGeom>
            <a:avLst/>
            <a:gdLst/>
            <a:ahLst/>
            <a:cxnLst/>
            <a:rect l="l" t="t" r="r" b="b"/>
            <a:pathLst>
              <a:path w="892172" h="816860">
                <a:moveTo>
                  <a:pt x="0" y="0"/>
                </a:moveTo>
                <a:lnTo>
                  <a:pt x="892172" y="0"/>
                </a:lnTo>
                <a:lnTo>
                  <a:pt x="892172" y="816860"/>
                </a:lnTo>
                <a:lnTo>
                  <a:pt x="0" y="8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23595" y="971993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Literature Review &amp;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2018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350200" y="2076950"/>
            <a:ext cx="1587600" cy="1587600"/>
            <a:chOff x="0" y="0"/>
            <a:chExt cx="2116800" cy="2116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16836" cy="2116836"/>
            </a:xfrm>
            <a:custGeom>
              <a:avLst/>
              <a:gdLst/>
              <a:ahLst/>
              <a:cxnLst/>
              <a:rect l="l" t="t" r="r" b="b"/>
              <a:pathLst>
                <a:path w="2116836" h="2116836">
                  <a:moveTo>
                    <a:pt x="0" y="0"/>
                  </a:moveTo>
                  <a:lnTo>
                    <a:pt x="2116836" y="0"/>
                  </a:lnTo>
                  <a:lnTo>
                    <a:pt x="2116836" y="2116836"/>
                  </a:lnTo>
                  <a:lnTo>
                    <a:pt x="0" y="2116836"/>
                  </a:lnTo>
                  <a:close/>
                </a:path>
              </a:pathLst>
            </a:custGeom>
            <a:solidFill>
              <a:srgbClr val="1D374E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699217" y="2464875"/>
            <a:ext cx="889566" cy="811650"/>
          </a:xfrm>
          <a:custGeom>
            <a:avLst/>
            <a:gdLst/>
            <a:ahLst/>
            <a:cxnLst/>
            <a:rect l="l" t="t" r="r" b="b"/>
            <a:pathLst>
              <a:path w="889566" h="811650">
                <a:moveTo>
                  <a:pt x="0" y="0"/>
                </a:moveTo>
                <a:lnTo>
                  <a:pt x="889566" y="0"/>
                </a:lnTo>
                <a:lnTo>
                  <a:pt x="889566" y="811650"/>
                </a:lnTo>
                <a:lnTo>
                  <a:pt x="0" y="81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1425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Methodology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857625"/>
            <a:ext cx="16230600" cy="540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287" lvl="1" indent="-352644" algn="l">
              <a:lnSpc>
                <a:spcPts val="3920"/>
              </a:lnSpc>
              <a:buFont typeface="Arial"/>
              <a:buChar char="•"/>
            </a:pPr>
            <a:r>
              <a:rPr lang="en-US" sz="3266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Computer Vision Module:</a:t>
            </a:r>
          </a:p>
          <a:p>
            <a:pPr marL="705287" lvl="1" indent="-352644" algn="l">
              <a:lnSpc>
                <a:spcPts val="3920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Detect types and locations of damage using YOLOv8seg models.</a:t>
            </a:r>
          </a:p>
          <a:p>
            <a:pPr marL="705287" lvl="1" indent="-352644" algn="l">
              <a:lnSpc>
                <a:spcPts val="3920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Dataset: Annotated images of vehicle damages.</a:t>
            </a:r>
          </a:p>
          <a:p>
            <a:pPr marL="705287" lvl="1" indent="-352644" algn="l">
              <a:lnSpc>
                <a:spcPts val="3920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Damage-to-Part Mapping: Uses Intersection over Union (IoU) to link damage regions with car parts.</a:t>
            </a:r>
          </a:p>
          <a:p>
            <a:pPr marL="705287" lvl="1" indent="-352644" algn="l">
              <a:lnSpc>
                <a:spcPts val="3920"/>
              </a:lnSpc>
              <a:buFont typeface="Arial"/>
              <a:buChar char="•"/>
            </a:pPr>
            <a:r>
              <a:rPr lang="en-US" sz="3266" b="1">
                <a:solidFill>
                  <a:srgbClr val="FFFFFF"/>
                </a:solidFill>
                <a:latin typeface="Cairo Bold"/>
                <a:ea typeface="Cairo Bold"/>
                <a:cs typeface="Cairo Bold"/>
                <a:sym typeface="Cairo Bold"/>
              </a:rPr>
              <a:t>OBD-II Module:</a:t>
            </a:r>
          </a:p>
          <a:p>
            <a:pPr marL="705287" lvl="1" indent="-352644" algn="l">
              <a:lnSpc>
                <a:spcPts val="3920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Hardware: ESP32 microcontroller with ELM327 diagnostic tool</a:t>
            </a:r>
          </a:p>
          <a:p>
            <a:pPr marL="705287" lvl="1" indent="-352644" algn="l">
              <a:lnSpc>
                <a:spcPts val="3920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Parameters Queried: Battery voltage, engine RPM, coolant temperature, throttle position, etc.</a:t>
            </a:r>
          </a:p>
          <a:p>
            <a:pPr marL="705287" lvl="1" indent="-352644" algn="l">
              <a:lnSpc>
                <a:spcPts val="3920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Dynamic Protocol Switching: Ensures compatibility across various vehicle models</a:t>
            </a:r>
          </a:p>
          <a:p>
            <a:pPr algn="ctr">
              <a:lnSpc>
                <a:spcPts val="3542"/>
              </a:lnSpc>
            </a:pPr>
            <a:endParaRPr lang="en-US" sz="3266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850" y="602018"/>
            <a:ext cx="17076300" cy="9072300"/>
            <a:chOff x="0" y="0"/>
            <a:chExt cx="22768400" cy="12096400"/>
          </a:xfrm>
        </p:grpSpPr>
        <p:sp>
          <p:nvSpPr>
            <p:cNvPr id="3" name="Freeform 3"/>
            <p:cNvSpPr/>
            <p:nvPr/>
          </p:nvSpPr>
          <p:spPr>
            <a:xfrm>
              <a:off x="-947928" y="0"/>
              <a:ext cx="23654258" cy="12032869"/>
            </a:xfrm>
            <a:custGeom>
              <a:avLst/>
              <a:gdLst/>
              <a:ahLst/>
              <a:cxnLst/>
              <a:rect l="l" t="t" r="r" b="b"/>
              <a:pathLst>
                <a:path w="23654258" h="12032869">
                  <a:moveTo>
                    <a:pt x="1042543" y="350774"/>
                  </a:moveTo>
                  <a:cubicBezTo>
                    <a:pt x="1069086" y="305054"/>
                    <a:pt x="1100709" y="262636"/>
                    <a:pt x="1136523" y="224155"/>
                  </a:cubicBezTo>
                  <a:lnTo>
                    <a:pt x="1173734" y="258826"/>
                  </a:lnTo>
                  <a:cubicBezTo>
                    <a:pt x="1140460" y="294513"/>
                    <a:pt x="1111123" y="333883"/>
                    <a:pt x="1086485" y="376301"/>
                  </a:cubicBezTo>
                  <a:close/>
                  <a:moveTo>
                    <a:pt x="1300988" y="93472"/>
                  </a:moveTo>
                  <a:cubicBezTo>
                    <a:pt x="1346327" y="67437"/>
                    <a:pt x="1394841" y="46228"/>
                    <a:pt x="1445768" y="30607"/>
                  </a:cubicBezTo>
                  <a:lnTo>
                    <a:pt x="1460627" y="79248"/>
                  </a:lnTo>
                  <a:cubicBezTo>
                    <a:pt x="1413383" y="93726"/>
                    <a:pt x="1368425" y="113284"/>
                    <a:pt x="1326388" y="137541"/>
                  </a:cubicBezTo>
                  <a:close/>
                  <a:moveTo>
                    <a:pt x="1653540" y="0"/>
                  </a:moveTo>
                  <a:lnTo>
                    <a:pt x="1805940" y="0"/>
                  </a:lnTo>
                  <a:lnTo>
                    <a:pt x="1805940" y="50800"/>
                  </a:lnTo>
                  <a:lnTo>
                    <a:pt x="1653540" y="50800"/>
                  </a:lnTo>
                  <a:close/>
                  <a:moveTo>
                    <a:pt x="2009140" y="50800"/>
                  </a:moveTo>
                  <a:lnTo>
                    <a:pt x="2161540" y="50800"/>
                  </a:lnTo>
                  <a:lnTo>
                    <a:pt x="2009140" y="50800"/>
                  </a:lnTo>
                  <a:close/>
                  <a:moveTo>
                    <a:pt x="2364740" y="50800"/>
                  </a:moveTo>
                  <a:lnTo>
                    <a:pt x="2517140" y="50800"/>
                  </a:lnTo>
                  <a:lnTo>
                    <a:pt x="2364740" y="50800"/>
                  </a:lnTo>
                  <a:close/>
                  <a:moveTo>
                    <a:pt x="2720340" y="50800"/>
                  </a:moveTo>
                  <a:lnTo>
                    <a:pt x="2872740" y="50800"/>
                  </a:lnTo>
                  <a:lnTo>
                    <a:pt x="2720340" y="50800"/>
                  </a:lnTo>
                  <a:close/>
                  <a:moveTo>
                    <a:pt x="3075940" y="50800"/>
                  </a:moveTo>
                  <a:lnTo>
                    <a:pt x="3228340" y="50800"/>
                  </a:lnTo>
                  <a:lnTo>
                    <a:pt x="3075940" y="50800"/>
                  </a:lnTo>
                  <a:close/>
                  <a:moveTo>
                    <a:pt x="3431540" y="50800"/>
                  </a:moveTo>
                  <a:lnTo>
                    <a:pt x="3583940" y="50800"/>
                  </a:lnTo>
                  <a:lnTo>
                    <a:pt x="3431540" y="50800"/>
                  </a:lnTo>
                  <a:close/>
                  <a:moveTo>
                    <a:pt x="3787140" y="50800"/>
                  </a:moveTo>
                  <a:lnTo>
                    <a:pt x="3939540" y="50800"/>
                  </a:lnTo>
                  <a:lnTo>
                    <a:pt x="3787140" y="50800"/>
                  </a:lnTo>
                  <a:close/>
                  <a:moveTo>
                    <a:pt x="4142740" y="50800"/>
                  </a:moveTo>
                  <a:lnTo>
                    <a:pt x="4295140" y="50800"/>
                  </a:lnTo>
                  <a:lnTo>
                    <a:pt x="4142740" y="50800"/>
                  </a:lnTo>
                  <a:close/>
                  <a:moveTo>
                    <a:pt x="4498340" y="50800"/>
                  </a:moveTo>
                  <a:lnTo>
                    <a:pt x="4650740" y="50800"/>
                  </a:lnTo>
                  <a:lnTo>
                    <a:pt x="4498340" y="50800"/>
                  </a:lnTo>
                  <a:close/>
                  <a:moveTo>
                    <a:pt x="4853940" y="50800"/>
                  </a:moveTo>
                  <a:lnTo>
                    <a:pt x="5006340" y="50800"/>
                  </a:lnTo>
                  <a:lnTo>
                    <a:pt x="4853940" y="50800"/>
                  </a:lnTo>
                  <a:close/>
                  <a:moveTo>
                    <a:pt x="5209540" y="50800"/>
                  </a:moveTo>
                  <a:lnTo>
                    <a:pt x="5361940" y="50800"/>
                  </a:lnTo>
                  <a:lnTo>
                    <a:pt x="5209540" y="50800"/>
                  </a:lnTo>
                  <a:close/>
                  <a:moveTo>
                    <a:pt x="5565140" y="50800"/>
                  </a:moveTo>
                  <a:lnTo>
                    <a:pt x="5717540" y="50800"/>
                  </a:lnTo>
                  <a:lnTo>
                    <a:pt x="5565140" y="50800"/>
                  </a:lnTo>
                  <a:close/>
                  <a:moveTo>
                    <a:pt x="5920740" y="50800"/>
                  </a:moveTo>
                  <a:lnTo>
                    <a:pt x="6073140" y="50800"/>
                  </a:lnTo>
                  <a:lnTo>
                    <a:pt x="5920740" y="50800"/>
                  </a:lnTo>
                  <a:close/>
                  <a:moveTo>
                    <a:pt x="6276340" y="50800"/>
                  </a:moveTo>
                  <a:lnTo>
                    <a:pt x="6428740" y="50800"/>
                  </a:lnTo>
                  <a:lnTo>
                    <a:pt x="6276340" y="50800"/>
                  </a:lnTo>
                  <a:close/>
                  <a:moveTo>
                    <a:pt x="6631940" y="50800"/>
                  </a:moveTo>
                  <a:lnTo>
                    <a:pt x="6784340" y="50800"/>
                  </a:lnTo>
                  <a:lnTo>
                    <a:pt x="6631940" y="50800"/>
                  </a:lnTo>
                  <a:close/>
                  <a:moveTo>
                    <a:pt x="6987540" y="50800"/>
                  </a:moveTo>
                  <a:lnTo>
                    <a:pt x="7139940" y="50800"/>
                  </a:lnTo>
                  <a:lnTo>
                    <a:pt x="6987540" y="50800"/>
                  </a:lnTo>
                  <a:close/>
                  <a:moveTo>
                    <a:pt x="7343140" y="50800"/>
                  </a:moveTo>
                  <a:lnTo>
                    <a:pt x="7495540" y="50800"/>
                  </a:lnTo>
                  <a:lnTo>
                    <a:pt x="7343140" y="50800"/>
                  </a:lnTo>
                  <a:close/>
                  <a:moveTo>
                    <a:pt x="7698740" y="50800"/>
                  </a:moveTo>
                  <a:lnTo>
                    <a:pt x="7851140" y="50800"/>
                  </a:lnTo>
                  <a:lnTo>
                    <a:pt x="7698740" y="50800"/>
                  </a:lnTo>
                  <a:close/>
                  <a:moveTo>
                    <a:pt x="8054340" y="50800"/>
                  </a:moveTo>
                  <a:lnTo>
                    <a:pt x="8206740" y="50800"/>
                  </a:lnTo>
                  <a:lnTo>
                    <a:pt x="8054340" y="50800"/>
                  </a:lnTo>
                  <a:close/>
                  <a:moveTo>
                    <a:pt x="8409940" y="50800"/>
                  </a:moveTo>
                  <a:lnTo>
                    <a:pt x="8562340" y="50800"/>
                  </a:lnTo>
                  <a:lnTo>
                    <a:pt x="8409940" y="50800"/>
                  </a:lnTo>
                  <a:close/>
                  <a:moveTo>
                    <a:pt x="8765540" y="50800"/>
                  </a:moveTo>
                  <a:lnTo>
                    <a:pt x="8917940" y="50800"/>
                  </a:lnTo>
                  <a:lnTo>
                    <a:pt x="8765540" y="50800"/>
                  </a:lnTo>
                  <a:close/>
                  <a:moveTo>
                    <a:pt x="9121140" y="50800"/>
                  </a:moveTo>
                  <a:lnTo>
                    <a:pt x="9273540" y="50800"/>
                  </a:lnTo>
                  <a:lnTo>
                    <a:pt x="9121140" y="50800"/>
                  </a:lnTo>
                  <a:close/>
                  <a:moveTo>
                    <a:pt x="9476740" y="50800"/>
                  </a:moveTo>
                  <a:lnTo>
                    <a:pt x="9629140" y="50800"/>
                  </a:lnTo>
                  <a:lnTo>
                    <a:pt x="9476740" y="50800"/>
                  </a:lnTo>
                  <a:close/>
                  <a:moveTo>
                    <a:pt x="9832340" y="50800"/>
                  </a:moveTo>
                  <a:lnTo>
                    <a:pt x="9984740" y="50800"/>
                  </a:lnTo>
                  <a:lnTo>
                    <a:pt x="9832340" y="50800"/>
                  </a:lnTo>
                  <a:close/>
                  <a:moveTo>
                    <a:pt x="10187940" y="50800"/>
                  </a:moveTo>
                  <a:lnTo>
                    <a:pt x="10340340" y="50800"/>
                  </a:lnTo>
                  <a:lnTo>
                    <a:pt x="10187940" y="50800"/>
                  </a:lnTo>
                  <a:close/>
                  <a:moveTo>
                    <a:pt x="10543540" y="50800"/>
                  </a:moveTo>
                  <a:lnTo>
                    <a:pt x="10695940" y="50800"/>
                  </a:lnTo>
                  <a:lnTo>
                    <a:pt x="10543540" y="50800"/>
                  </a:lnTo>
                  <a:close/>
                  <a:moveTo>
                    <a:pt x="10899140" y="50800"/>
                  </a:moveTo>
                  <a:lnTo>
                    <a:pt x="11051540" y="50800"/>
                  </a:lnTo>
                  <a:lnTo>
                    <a:pt x="10899140" y="50800"/>
                  </a:lnTo>
                  <a:close/>
                  <a:moveTo>
                    <a:pt x="11254740" y="50800"/>
                  </a:moveTo>
                  <a:lnTo>
                    <a:pt x="11407140" y="50800"/>
                  </a:lnTo>
                  <a:lnTo>
                    <a:pt x="11254740" y="50800"/>
                  </a:lnTo>
                  <a:close/>
                  <a:moveTo>
                    <a:pt x="11610340" y="50800"/>
                  </a:moveTo>
                  <a:lnTo>
                    <a:pt x="11762740" y="50800"/>
                  </a:lnTo>
                  <a:lnTo>
                    <a:pt x="11610340" y="50800"/>
                  </a:lnTo>
                  <a:close/>
                  <a:moveTo>
                    <a:pt x="11965940" y="50800"/>
                  </a:moveTo>
                  <a:lnTo>
                    <a:pt x="12118340" y="50800"/>
                  </a:lnTo>
                  <a:lnTo>
                    <a:pt x="11965940" y="50800"/>
                  </a:lnTo>
                  <a:close/>
                  <a:moveTo>
                    <a:pt x="12321540" y="50800"/>
                  </a:moveTo>
                  <a:lnTo>
                    <a:pt x="12473940" y="50800"/>
                  </a:lnTo>
                  <a:lnTo>
                    <a:pt x="12321540" y="50800"/>
                  </a:lnTo>
                  <a:close/>
                  <a:moveTo>
                    <a:pt x="12677140" y="50800"/>
                  </a:moveTo>
                  <a:lnTo>
                    <a:pt x="12829540" y="50800"/>
                  </a:lnTo>
                  <a:lnTo>
                    <a:pt x="12677140" y="50800"/>
                  </a:lnTo>
                  <a:close/>
                  <a:moveTo>
                    <a:pt x="13032740" y="50800"/>
                  </a:moveTo>
                  <a:lnTo>
                    <a:pt x="13185140" y="50800"/>
                  </a:lnTo>
                  <a:lnTo>
                    <a:pt x="13032740" y="50800"/>
                  </a:lnTo>
                  <a:close/>
                  <a:moveTo>
                    <a:pt x="13388340" y="50800"/>
                  </a:moveTo>
                  <a:lnTo>
                    <a:pt x="13540740" y="50800"/>
                  </a:lnTo>
                  <a:lnTo>
                    <a:pt x="13388340" y="50800"/>
                  </a:lnTo>
                  <a:close/>
                  <a:moveTo>
                    <a:pt x="13743940" y="50800"/>
                  </a:moveTo>
                  <a:lnTo>
                    <a:pt x="13896340" y="50800"/>
                  </a:lnTo>
                  <a:lnTo>
                    <a:pt x="13743940" y="50800"/>
                  </a:lnTo>
                  <a:close/>
                  <a:moveTo>
                    <a:pt x="14099541" y="50800"/>
                  </a:moveTo>
                  <a:lnTo>
                    <a:pt x="14251941" y="50800"/>
                  </a:lnTo>
                  <a:lnTo>
                    <a:pt x="14099541" y="50800"/>
                  </a:lnTo>
                  <a:close/>
                  <a:moveTo>
                    <a:pt x="14455141" y="50800"/>
                  </a:moveTo>
                  <a:lnTo>
                    <a:pt x="14607541" y="50800"/>
                  </a:lnTo>
                  <a:lnTo>
                    <a:pt x="14455141" y="50800"/>
                  </a:lnTo>
                  <a:close/>
                  <a:moveTo>
                    <a:pt x="14810741" y="50800"/>
                  </a:moveTo>
                  <a:lnTo>
                    <a:pt x="14963141" y="50800"/>
                  </a:lnTo>
                  <a:lnTo>
                    <a:pt x="14810741" y="50800"/>
                  </a:lnTo>
                  <a:close/>
                  <a:moveTo>
                    <a:pt x="15166341" y="50800"/>
                  </a:moveTo>
                  <a:lnTo>
                    <a:pt x="15318741" y="50800"/>
                  </a:lnTo>
                  <a:lnTo>
                    <a:pt x="15166341" y="50800"/>
                  </a:lnTo>
                  <a:close/>
                  <a:moveTo>
                    <a:pt x="15521941" y="50800"/>
                  </a:moveTo>
                  <a:lnTo>
                    <a:pt x="15674341" y="50800"/>
                  </a:lnTo>
                  <a:lnTo>
                    <a:pt x="15521941" y="50800"/>
                  </a:lnTo>
                  <a:close/>
                  <a:moveTo>
                    <a:pt x="15877541" y="50800"/>
                  </a:moveTo>
                  <a:lnTo>
                    <a:pt x="16029941" y="50800"/>
                  </a:lnTo>
                  <a:lnTo>
                    <a:pt x="15877541" y="50800"/>
                  </a:lnTo>
                  <a:close/>
                  <a:moveTo>
                    <a:pt x="16233141" y="50800"/>
                  </a:moveTo>
                  <a:lnTo>
                    <a:pt x="16385541" y="50800"/>
                  </a:lnTo>
                  <a:lnTo>
                    <a:pt x="16233141" y="50800"/>
                  </a:lnTo>
                  <a:close/>
                  <a:moveTo>
                    <a:pt x="16588741" y="50800"/>
                  </a:moveTo>
                  <a:lnTo>
                    <a:pt x="16741141" y="50800"/>
                  </a:lnTo>
                  <a:lnTo>
                    <a:pt x="16588741" y="50800"/>
                  </a:lnTo>
                  <a:close/>
                  <a:moveTo>
                    <a:pt x="16944341" y="50800"/>
                  </a:moveTo>
                  <a:lnTo>
                    <a:pt x="17096741" y="50800"/>
                  </a:lnTo>
                  <a:lnTo>
                    <a:pt x="16944341" y="50800"/>
                  </a:lnTo>
                  <a:close/>
                  <a:moveTo>
                    <a:pt x="17299941" y="50800"/>
                  </a:moveTo>
                  <a:lnTo>
                    <a:pt x="17452341" y="50800"/>
                  </a:lnTo>
                  <a:lnTo>
                    <a:pt x="17299941" y="50800"/>
                  </a:lnTo>
                  <a:close/>
                  <a:moveTo>
                    <a:pt x="17655541" y="50800"/>
                  </a:moveTo>
                  <a:lnTo>
                    <a:pt x="17807941" y="50800"/>
                  </a:lnTo>
                  <a:lnTo>
                    <a:pt x="17655541" y="50800"/>
                  </a:lnTo>
                  <a:close/>
                  <a:moveTo>
                    <a:pt x="18011141" y="50800"/>
                  </a:moveTo>
                  <a:lnTo>
                    <a:pt x="18163541" y="50800"/>
                  </a:lnTo>
                  <a:lnTo>
                    <a:pt x="18011141" y="50800"/>
                  </a:lnTo>
                  <a:close/>
                  <a:moveTo>
                    <a:pt x="18366741" y="50800"/>
                  </a:moveTo>
                  <a:lnTo>
                    <a:pt x="18519141" y="50800"/>
                  </a:lnTo>
                  <a:lnTo>
                    <a:pt x="18366741" y="50800"/>
                  </a:lnTo>
                  <a:close/>
                  <a:moveTo>
                    <a:pt x="18722341" y="50800"/>
                  </a:moveTo>
                  <a:lnTo>
                    <a:pt x="18874741" y="50800"/>
                  </a:lnTo>
                  <a:lnTo>
                    <a:pt x="18722341" y="50800"/>
                  </a:lnTo>
                  <a:close/>
                  <a:moveTo>
                    <a:pt x="19077941" y="50800"/>
                  </a:moveTo>
                  <a:lnTo>
                    <a:pt x="19230341" y="50800"/>
                  </a:lnTo>
                  <a:lnTo>
                    <a:pt x="19077941" y="50800"/>
                  </a:lnTo>
                  <a:close/>
                  <a:moveTo>
                    <a:pt x="19433541" y="50800"/>
                  </a:moveTo>
                  <a:lnTo>
                    <a:pt x="19585941" y="50800"/>
                  </a:lnTo>
                  <a:lnTo>
                    <a:pt x="19433541" y="50800"/>
                  </a:lnTo>
                  <a:close/>
                  <a:moveTo>
                    <a:pt x="19789141" y="50800"/>
                  </a:moveTo>
                  <a:lnTo>
                    <a:pt x="19941541" y="50800"/>
                  </a:lnTo>
                  <a:lnTo>
                    <a:pt x="19789141" y="50800"/>
                  </a:lnTo>
                  <a:close/>
                  <a:moveTo>
                    <a:pt x="20144741" y="50800"/>
                  </a:moveTo>
                  <a:lnTo>
                    <a:pt x="20297141" y="50800"/>
                  </a:lnTo>
                  <a:lnTo>
                    <a:pt x="20144741" y="50800"/>
                  </a:lnTo>
                  <a:close/>
                  <a:moveTo>
                    <a:pt x="20500341" y="50800"/>
                  </a:moveTo>
                  <a:lnTo>
                    <a:pt x="20652741" y="50800"/>
                  </a:lnTo>
                  <a:lnTo>
                    <a:pt x="20500341" y="50800"/>
                  </a:lnTo>
                  <a:close/>
                  <a:moveTo>
                    <a:pt x="20855941" y="50800"/>
                  </a:moveTo>
                  <a:lnTo>
                    <a:pt x="21008341" y="50800"/>
                  </a:lnTo>
                  <a:lnTo>
                    <a:pt x="20855941" y="50800"/>
                  </a:lnTo>
                  <a:close/>
                  <a:moveTo>
                    <a:pt x="21211541" y="50800"/>
                  </a:moveTo>
                  <a:lnTo>
                    <a:pt x="21363941" y="50800"/>
                  </a:lnTo>
                  <a:lnTo>
                    <a:pt x="21211541" y="50800"/>
                  </a:lnTo>
                  <a:close/>
                  <a:moveTo>
                    <a:pt x="21567141" y="50800"/>
                  </a:moveTo>
                  <a:lnTo>
                    <a:pt x="21719541" y="50800"/>
                  </a:lnTo>
                  <a:lnTo>
                    <a:pt x="21567141" y="50800"/>
                  </a:lnTo>
                  <a:close/>
                  <a:moveTo>
                    <a:pt x="21922741" y="50800"/>
                  </a:moveTo>
                  <a:lnTo>
                    <a:pt x="22075141" y="50800"/>
                  </a:lnTo>
                  <a:lnTo>
                    <a:pt x="21922741" y="50800"/>
                  </a:lnTo>
                  <a:close/>
                  <a:moveTo>
                    <a:pt x="22278341" y="50800"/>
                  </a:moveTo>
                  <a:lnTo>
                    <a:pt x="22430741" y="50800"/>
                  </a:lnTo>
                  <a:lnTo>
                    <a:pt x="22278341" y="50800"/>
                  </a:lnTo>
                  <a:close/>
                  <a:moveTo>
                    <a:pt x="22633941" y="50800"/>
                  </a:moveTo>
                  <a:lnTo>
                    <a:pt x="22786341" y="50800"/>
                  </a:lnTo>
                  <a:lnTo>
                    <a:pt x="22633941" y="50800"/>
                  </a:lnTo>
                  <a:close/>
                  <a:moveTo>
                    <a:pt x="22989541" y="50800"/>
                  </a:moveTo>
                  <a:lnTo>
                    <a:pt x="23012018" y="50800"/>
                  </a:lnTo>
                  <a:lnTo>
                    <a:pt x="23012018" y="25400"/>
                  </a:lnTo>
                  <a:lnTo>
                    <a:pt x="23012018" y="0"/>
                  </a:lnTo>
                  <a:cubicBezTo>
                    <a:pt x="23057867" y="0"/>
                    <a:pt x="23102570" y="4318"/>
                    <a:pt x="23146004" y="12700"/>
                  </a:cubicBezTo>
                  <a:lnTo>
                    <a:pt x="23136352" y="62611"/>
                  </a:lnTo>
                  <a:cubicBezTo>
                    <a:pt x="23096092" y="54864"/>
                    <a:pt x="23054565" y="50800"/>
                    <a:pt x="23012018" y="50800"/>
                  </a:cubicBezTo>
                  <a:lnTo>
                    <a:pt x="22989541" y="50800"/>
                  </a:lnTo>
                  <a:close/>
                  <a:moveTo>
                    <a:pt x="23343997" y="133604"/>
                  </a:moveTo>
                  <a:cubicBezTo>
                    <a:pt x="23390733" y="158623"/>
                    <a:pt x="23434293" y="188595"/>
                    <a:pt x="23473917" y="223012"/>
                  </a:cubicBezTo>
                  <a:lnTo>
                    <a:pt x="23440643" y="261366"/>
                  </a:lnTo>
                  <a:cubicBezTo>
                    <a:pt x="23403815" y="229362"/>
                    <a:pt x="23363428" y="201549"/>
                    <a:pt x="23319993" y="178308"/>
                  </a:cubicBezTo>
                  <a:close/>
                  <a:moveTo>
                    <a:pt x="23586314" y="427355"/>
                  </a:moveTo>
                  <a:cubicBezTo>
                    <a:pt x="23613999" y="471805"/>
                    <a:pt x="23636859" y="519430"/>
                    <a:pt x="23654258" y="569722"/>
                  </a:cubicBezTo>
                  <a:lnTo>
                    <a:pt x="23606252" y="586232"/>
                  </a:lnTo>
                  <a:cubicBezTo>
                    <a:pt x="23590123" y="539623"/>
                    <a:pt x="23568915" y="495300"/>
                    <a:pt x="23543260" y="454152"/>
                  </a:cubicBezTo>
                  <a:close/>
                  <a:moveTo>
                    <a:pt x="23648924" y="803148"/>
                  </a:moveTo>
                  <a:cubicBezTo>
                    <a:pt x="23649178" y="810514"/>
                    <a:pt x="23649305" y="817880"/>
                    <a:pt x="23649305" y="825373"/>
                  </a:cubicBezTo>
                  <a:lnTo>
                    <a:pt x="23623905" y="825373"/>
                  </a:lnTo>
                  <a:lnTo>
                    <a:pt x="23649305" y="825373"/>
                  </a:lnTo>
                  <a:lnTo>
                    <a:pt x="23649305" y="834136"/>
                  </a:lnTo>
                  <a:lnTo>
                    <a:pt x="23598505" y="834136"/>
                  </a:lnTo>
                  <a:lnTo>
                    <a:pt x="23598505" y="702945"/>
                  </a:lnTo>
                  <a:cubicBezTo>
                    <a:pt x="23598505" y="696087"/>
                    <a:pt x="23598378" y="689229"/>
                    <a:pt x="23598124" y="682371"/>
                  </a:cubicBezTo>
                  <a:close/>
                  <a:moveTo>
                    <a:pt x="23598505" y="1038860"/>
                  </a:moveTo>
                  <a:lnTo>
                    <a:pt x="23598505" y="1191260"/>
                  </a:lnTo>
                  <a:lnTo>
                    <a:pt x="23547705" y="1191260"/>
                  </a:lnTo>
                  <a:lnTo>
                    <a:pt x="23547705" y="1038860"/>
                  </a:lnTo>
                  <a:close/>
                  <a:moveTo>
                    <a:pt x="23547705" y="1394460"/>
                  </a:moveTo>
                  <a:lnTo>
                    <a:pt x="23547705" y="1546860"/>
                  </a:lnTo>
                  <a:lnTo>
                    <a:pt x="23496905" y="1546860"/>
                  </a:lnTo>
                  <a:lnTo>
                    <a:pt x="23496905" y="1394460"/>
                  </a:lnTo>
                  <a:close/>
                  <a:moveTo>
                    <a:pt x="23496905" y="1750060"/>
                  </a:moveTo>
                  <a:lnTo>
                    <a:pt x="23496905" y="1902460"/>
                  </a:lnTo>
                  <a:lnTo>
                    <a:pt x="23446105" y="1902460"/>
                  </a:lnTo>
                  <a:lnTo>
                    <a:pt x="23446105" y="1750060"/>
                  </a:lnTo>
                  <a:close/>
                  <a:moveTo>
                    <a:pt x="23446105" y="2105660"/>
                  </a:moveTo>
                  <a:lnTo>
                    <a:pt x="23446105" y="2258060"/>
                  </a:lnTo>
                  <a:lnTo>
                    <a:pt x="23395305" y="2258060"/>
                  </a:lnTo>
                  <a:lnTo>
                    <a:pt x="23395305" y="2105660"/>
                  </a:lnTo>
                  <a:close/>
                  <a:moveTo>
                    <a:pt x="23395305" y="2461260"/>
                  </a:moveTo>
                  <a:lnTo>
                    <a:pt x="23395305" y="2613660"/>
                  </a:lnTo>
                  <a:lnTo>
                    <a:pt x="23344505" y="2613660"/>
                  </a:lnTo>
                  <a:lnTo>
                    <a:pt x="23344505" y="2461260"/>
                  </a:lnTo>
                  <a:close/>
                  <a:moveTo>
                    <a:pt x="23344505" y="2816860"/>
                  </a:moveTo>
                  <a:lnTo>
                    <a:pt x="23344505" y="2969260"/>
                  </a:lnTo>
                  <a:lnTo>
                    <a:pt x="23293705" y="2969260"/>
                  </a:lnTo>
                  <a:lnTo>
                    <a:pt x="23293705" y="2816860"/>
                  </a:lnTo>
                  <a:close/>
                  <a:moveTo>
                    <a:pt x="23293705" y="3172460"/>
                  </a:moveTo>
                  <a:lnTo>
                    <a:pt x="23293705" y="3324860"/>
                  </a:lnTo>
                  <a:lnTo>
                    <a:pt x="23242905" y="3324860"/>
                  </a:lnTo>
                  <a:lnTo>
                    <a:pt x="23242905" y="3172460"/>
                  </a:lnTo>
                  <a:close/>
                  <a:moveTo>
                    <a:pt x="23242905" y="3528060"/>
                  </a:moveTo>
                  <a:lnTo>
                    <a:pt x="23242905" y="3680460"/>
                  </a:lnTo>
                  <a:lnTo>
                    <a:pt x="23192105" y="3680460"/>
                  </a:lnTo>
                  <a:lnTo>
                    <a:pt x="23192105" y="3528060"/>
                  </a:lnTo>
                  <a:close/>
                  <a:moveTo>
                    <a:pt x="23192105" y="3883660"/>
                  </a:moveTo>
                  <a:lnTo>
                    <a:pt x="23192105" y="4036060"/>
                  </a:lnTo>
                  <a:lnTo>
                    <a:pt x="23141305" y="4036060"/>
                  </a:lnTo>
                  <a:lnTo>
                    <a:pt x="23141305" y="3883660"/>
                  </a:lnTo>
                  <a:close/>
                  <a:moveTo>
                    <a:pt x="23141305" y="4239260"/>
                  </a:moveTo>
                  <a:lnTo>
                    <a:pt x="23141305" y="4391660"/>
                  </a:lnTo>
                  <a:lnTo>
                    <a:pt x="23090505" y="4391660"/>
                  </a:lnTo>
                  <a:lnTo>
                    <a:pt x="23090505" y="4239260"/>
                  </a:lnTo>
                  <a:close/>
                  <a:moveTo>
                    <a:pt x="23090505" y="4594860"/>
                  </a:moveTo>
                  <a:lnTo>
                    <a:pt x="23090505" y="4747260"/>
                  </a:lnTo>
                  <a:lnTo>
                    <a:pt x="23039705" y="4747260"/>
                  </a:lnTo>
                  <a:lnTo>
                    <a:pt x="23039705" y="4594860"/>
                  </a:lnTo>
                  <a:close/>
                  <a:moveTo>
                    <a:pt x="23039705" y="4950460"/>
                  </a:moveTo>
                  <a:lnTo>
                    <a:pt x="23039705" y="5102860"/>
                  </a:lnTo>
                  <a:lnTo>
                    <a:pt x="22988905" y="5102860"/>
                  </a:lnTo>
                  <a:lnTo>
                    <a:pt x="22988905" y="4950460"/>
                  </a:lnTo>
                  <a:close/>
                  <a:moveTo>
                    <a:pt x="22988905" y="5306060"/>
                  </a:moveTo>
                  <a:lnTo>
                    <a:pt x="22988905" y="5458460"/>
                  </a:lnTo>
                  <a:lnTo>
                    <a:pt x="22938105" y="5458460"/>
                  </a:lnTo>
                  <a:lnTo>
                    <a:pt x="22938105" y="5306060"/>
                  </a:lnTo>
                  <a:close/>
                  <a:moveTo>
                    <a:pt x="22938105" y="5661660"/>
                  </a:moveTo>
                  <a:lnTo>
                    <a:pt x="22938105" y="5814060"/>
                  </a:lnTo>
                  <a:lnTo>
                    <a:pt x="22887305" y="5814060"/>
                  </a:lnTo>
                  <a:lnTo>
                    <a:pt x="22887305" y="5661660"/>
                  </a:lnTo>
                  <a:close/>
                  <a:moveTo>
                    <a:pt x="22887305" y="6017260"/>
                  </a:moveTo>
                  <a:lnTo>
                    <a:pt x="22887305" y="6169660"/>
                  </a:lnTo>
                  <a:lnTo>
                    <a:pt x="22836505" y="6169660"/>
                  </a:lnTo>
                  <a:lnTo>
                    <a:pt x="22836505" y="6017260"/>
                  </a:lnTo>
                  <a:close/>
                  <a:moveTo>
                    <a:pt x="22836505" y="6372860"/>
                  </a:moveTo>
                  <a:lnTo>
                    <a:pt x="22836505" y="6525260"/>
                  </a:lnTo>
                  <a:lnTo>
                    <a:pt x="22785705" y="6525260"/>
                  </a:lnTo>
                  <a:lnTo>
                    <a:pt x="22785705" y="6372860"/>
                  </a:lnTo>
                  <a:close/>
                  <a:moveTo>
                    <a:pt x="22785705" y="6728460"/>
                  </a:moveTo>
                  <a:lnTo>
                    <a:pt x="22785705" y="6880860"/>
                  </a:lnTo>
                  <a:lnTo>
                    <a:pt x="22734905" y="6880860"/>
                  </a:lnTo>
                  <a:lnTo>
                    <a:pt x="22734905" y="6728460"/>
                  </a:lnTo>
                  <a:close/>
                  <a:moveTo>
                    <a:pt x="22734905" y="7084060"/>
                  </a:moveTo>
                  <a:lnTo>
                    <a:pt x="22734905" y="7236460"/>
                  </a:lnTo>
                  <a:lnTo>
                    <a:pt x="22684105" y="7236460"/>
                  </a:lnTo>
                  <a:lnTo>
                    <a:pt x="22684105" y="7084060"/>
                  </a:lnTo>
                  <a:close/>
                  <a:moveTo>
                    <a:pt x="22684105" y="7439660"/>
                  </a:moveTo>
                  <a:lnTo>
                    <a:pt x="22684105" y="7592060"/>
                  </a:lnTo>
                  <a:lnTo>
                    <a:pt x="22633305" y="7592060"/>
                  </a:lnTo>
                  <a:lnTo>
                    <a:pt x="22633305" y="7439660"/>
                  </a:lnTo>
                  <a:close/>
                  <a:moveTo>
                    <a:pt x="22633305" y="7795260"/>
                  </a:moveTo>
                  <a:lnTo>
                    <a:pt x="22633305" y="7947660"/>
                  </a:lnTo>
                  <a:lnTo>
                    <a:pt x="22582505" y="7947660"/>
                  </a:lnTo>
                  <a:lnTo>
                    <a:pt x="22582505" y="7795260"/>
                  </a:lnTo>
                  <a:close/>
                  <a:moveTo>
                    <a:pt x="22582505" y="8150860"/>
                  </a:moveTo>
                  <a:lnTo>
                    <a:pt x="22582505" y="8303260"/>
                  </a:lnTo>
                  <a:lnTo>
                    <a:pt x="22531705" y="8303260"/>
                  </a:lnTo>
                  <a:lnTo>
                    <a:pt x="22531705" y="8150860"/>
                  </a:lnTo>
                  <a:close/>
                  <a:moveTo>
                    <a:pt x="22531705" y="8506460"/>
                  </a:moveTo>
                  <a:lnTo>
                    <a:pt x="22531705" y="8658860"/>
                  </a:lnTo>
                  <a:lnTo>
                    <a:pt x="22480905" y="8658860"/>
                  </a:lnTo>
                  <a:lnTo>
                    <a:pt x="22480905" y="8506460"/>
                  </a:lnTo>
                  <a:close/>
                  <a:moveTo>
                    <a:pt x="22480905" y="8862060"/>
                  </a:moveTo>
                  <a:lnTo>
                    <a:pt x="22480905" y="9014460"/>
                  </a:lnTo>
                  <a:lnTo>
                    <a:pt x="22430105" y="9014460"/>
                  </a:lnTo>
                  <a:lnTo>
                    <a:pt x="22430105" y="8862060"/>
                  </a:lnTo>
                  <a:close/>
                  <a:moveTo>
                    <a:pt x="22430105" y="9217660"/>
                  </a:moveTo>
                  <a:lnTo>
                    <a:pt x="22430105" y="9370060"/>
                  </a:lnTo>
                  <a:lnTo>
                    <a:pt x="22379305" y="9370060"/>
                  </a:lnTo>
                  <a:lnTo>
                    <a:pt x="22379305" y="9217660"/>
                  </a:lnTo>
                  <a:close/>
                  <a:moveTo>
                    <a:pt x="22379305" y="9573260"/>
                  </a:moveTo>
                  <a:lnTo>
                    <a:pt x="22379305" y="9725660"/>
                  </a:lnTo>
                  <a:lnTo>
                    <a:pt x="22328505" y="9725660"/>
                  </a:lnTo>
                  <a:lnTo>
                    <a:pt x="22328505" y="9573260"/>
                  </a:lnTo>
                  <a:close/>
                  <a:moveTo>
                    <a:pt x="22328505" y="9928860"/>
                  </a:moveTo>
                  <a:lnTo>
                    <a:pt x="22328505" y="10081260"/>
                  </a:lnTo>
                  <a:lnTo>
                    <a:pt x="22277705" y="10081260"/>
                  </a:lnTo>
                  <a:lnTo>
                    <a:pt x="22277705" y="9928860"/>
                  </a:lnTo>
                  <a:close/>
                  <a:moveTo>
                    <a:pt x="22277705" y="10284460"/>
                  </a:moveTo>
                  <a:lnTo>
                    <a:pt x="22277705" y="10436860"/>
                  </a:lnTo>
                  <a:lnTo>
                    <a:pt x="22226905" y="10436860"/>
                  </a:lnTo>
                  <a:lnTo>
                    <a:pt x="22226905" y="10284460"/>
                  </a:lnTo>
                  <a:close/>
                  <a:moveTo>
                    <a:pt x="22226905" y="10640060"/>
                  </a:moveTo>
                  <a:lnTo>
                    <a:pt x="22226905" y="10792460"/>
                  </a:lnTo>
                  <a:lnTo>
                    <a:pt x="22176105" y="10792460"/>
                  </a:lnTo>
                  <a:lnTo>
                    <a:pt x="22176105" y="10640060"/>
                  </a:lnTo>
                  <a:close/>
                  <a:moveTo>
                    <a:pt x="22176105" y="10995660"/>
                  </a:moveTo>
                  <a:lnTo>
                    <a:pt x="22176105" y="11148060"/>
                  </a:lnTo>
                  <a:lnTo>
                    <a:pt x="22125305" y="11148060"/>
                  </a:lnTo>
                  <a:lnTo>
                    <a:pt x="22125305" y="10995660"/>
                  </a:lnTo>
                  <a:close/>
                  <a:moveTo>
                    <a:pt x="22125305" y="11351260"/>
                  </a:moveTo>
                  <a:lnTo>
                    <a:pt x="22125305" y="11394948"/>
                  </a:lnTo>
                  <a:lnTo>
                    <a:pt x="22099905" y="11394948"/>
                  </a:lnTo>
                  <a:lnTo>
                    <a:pt x="22125305" y="11394948"/>
                  </a:lnTo>
                  <a:cubicBezTo>
                    <a:pt x="22125305" y="11433175"/>
                    <a:pt x="22122257" y="11470767"/>
                    <a:pt x="22116289" y="11507343"/>
                  </a:cubicBezTo>
                  <a:lnTo>
                    <a:pt x="22066123" y="11499215"/>
                  </a:lnTo>
                  <a:cubicBezTo>
                    <a:pt x="22071584" y="11465306"/>
                    <a:pt x="22074378" y="11430381"/>
                    <a:pt x="22074378" y="11394821"/>
                  </a:cubicBezTo>
                  <a:lnTo>
                    <a:pt x="22074378" y="11351133"/>
                  </a:lnTo>
                  <a:close/>
                  <a:moveTo>
                    <a:pt x="22001226" y="11707114"/>
                  </a:moveTo>
                  <a:cubicBezTo>
                    <a:pt x="21977604" y="11754612"/>
                    <a:pt x="21948775" y="11798935"/>
                    <a:pt x="21915501" y="11839575"/>
                  </a:cubicBezTo>
                  <a:lnTo>
                    <a:pt x="21876258" y="11807317"/>
                  </a:lnTo>
                  <a:cubicBezTo>
                    <a:pt x="21907118" y="11769598"/>
                    <a:pt x="21933915" y="11728450"/>
                    <a:pt x="21955760" y="11684508"/>
                  </a:cubicBezTo>
                  <a:close/>
                  <a:moveTo>
                    <a:pt x="21714333" y="11957812"/>
                  </a:moveTo>
                  <a:cubicBezTo>
                    <a:pt x="21670772" y="11986768"/>
                    <a:pt x="21623782" y="12011025"/>
                    <a:pt x="21573998" y="12029821"/>
                  </a:cubicBezTo>
                  <a:lnTo>
                    <a:pt x="21556090" y="11982323"/>
                  </a:lnTo>
                  <a:cubicBezTo>
                    <a:pt x="21602191" y="11964924"/>
                    <a:pt x="21645753" y="11942445"/>
                    <a:pt x="21686265" y="11915521"/>
                  </a:cubicBezTo>
                  <a:close/>
                  <a:moveTo>
                    <a:pt x="21340699" y="12031472"/>
                  </a:moveTo>
                  <a:cubicBezTo>
                    <a:pt x="21326093" y="12032361"/>
                    <a:pt x="21311363" y="12032869"/>
                    <a:pt x="21296630" y="12032869"/>
                  </a:cubicBezTo>
                  <a:lnTo>
                    <a:pt x="21296630" y="12007469"/>
                  </a:lnTo>
                  <a:lnTo>
                    <a:pt x="21296630" y="12032869"/>
                  </a:lnTo>
                  <a:lnTo>
                    <a:pt x="21186648" y="12032869"/>
                  </a:lnTo>
                  <a:lnTo>
                    <a:pt x="21186648" y="11982069"/>
                  </a:lnTo>
                  <a:lnTo>
                    <a:pt x="21296630" y="11982069"/>
                  </a:lnTo>
                  <a:cubicBezTo>
                    <a:pt x="21310346" y="11982069"/>
                    <a:pt x="21324063" y="11981688"/>
                    <a:pt x="21337651" y="11980799"/>
                  </a:cubicBezTo>
                  <a:close/>
                  <a:moveTo>
                    <a:pt x="20980400" y="11982196"/>
                  </a:moveTo>
                  <a:lnTo>
                    <a:pt x="20828000" y="11982196"/>
                  </a:lnTo>
                  <a:lnTo>
                    <a:pt x="20828000" y="11931396"/>
                  </a:lnTo>
                  <a:lnTo>
                    <a:pt x="20980400" y="11931396"/>
                  </a:lnTo>
                  <a:close/>
                  <a:moveTo>
                    <a:pt x="20624800" y="11931396"/>
                  </a:moveTo>
                  <a:lnTo>
                    <a:pt x="20472400" y="11931396"/>
                  </a:lnTo>
                  <a:lnTo>
                    <a:pt x="20472400" y="11880596"/>
                  </a:lnTo>
                  <a:lnTo>
                    <a:pt x="20624800" y="11880596"/>
                  </a:lnTo>
                  <a:close/>
                  <a:moveTo>
                    <a:pt x="20269200" y="11880596"/>
                  </a:moveTo>
                  <a:lnTo>
                    <a:pt x="20116800" y="11880596"/>
                  </a:lnTo>
                  <a:lnTo>
                    <a:pt x="20116800" y="11829796"/>
                  </a:lnTo>
                  <a:lnTo>
                    <a:pt x="20269200" y="11829796"/>
                  </a:lnTo>
                  <a:close/>
                  <a:moveTo>
                    <a:pt x="19913600" y="11829796"/>
                  </a:moveTo>
                  <a:lnTo>
                    <a:pt x="19761200" y="11829796"/>
                  </a:lnTo>
                  <a:lnTo>
                    <a:pt x="19761200" y="11778996"/>
                  </a:lnTo>
                  <a:lnTo>
                    <a:pt x="19913600" y="11778996"/>
                  </a:lnTo>
                  <a:close/>
                  <a:moveTo>
                    <a:pt x="19558000" y="11778996"/>
                  </a:moveTo>
                  <a:lnTo>
                    <a:pt x="19405600" y="11778996"/>
                  </a:lnTo>
                  <a:lnTo>
                    <a:pt x="19405600" y="11728196"/>
                  </a:lnTo>
                  <a:lnTo>
                    <a:pt x="19558000" y="11728196"/>
                  </a:lnTo>
                  <a:close/>
                  <a:moveTo>
                    <a:pt x="19202400" y="11728196"/>
                  </a:moveTo>
                  <a:lnTo>
                    <a:pt x="19050000" y="11728196"/>
                  </a:lnTo>
                  <a:lnTo>
                    <a:pt x="19050000" y="11677396"/>
                  </a:lnTo>
                  <a:lnTo>
                    <a:pt x="19202400" y="11677396"/>
                  </a:lnTo>
                  <a:close/>
                  <a:moveTo>
                    <a:pt x="18846800" y="11677396"/>
                  </a:moveTo>
                  <a:lnTo>
                    <a:pt x="18694400" y="11677396"/>
                  </a:lnTo>
                  <a:lnTo>
                    <a:pt x="18694400" y="11626596"/>
                  </a:lnTo>
                  <a:lnTo>
                    <a:pt x="18846800" y="11626596"/>
                  </a:lnTo>
                  <a:close/>
                  <a:moveTo>
                    <a:pt x="18491200" y="11626596"/>
                  </a:moveTo>
                  <a:lnTo>
                    <a:pt x="18338800" y="11626596"/>
                  </a:lnTo>
                  <a:lnTo>
                    <a:pt x="18338800" y="11575796"/>
                  </a:lnTo>
                  <a:lnTo>
                    <a:pt x="18491200" y="11575796"/>
                  </a:lnTo>
                  <a:close/>
                  <a:moveTo>
                    <a:pt x="18135600" y="11575796"/>
                  </a:moveTo>
                  <a:lnTo>
                    <a:pt x="17983200" y="11575796"/>
                  </a:lnTo>
                  <a:lnTo>
                    <a:pt x="17983200" y="11524996"/>
                  </a:lnTo>
                  <a:lnTo>
                    <a:pt x="18135600" y="11524996"/>
                  </a:lnTo>
                  <a:close/>
                  <a:moveTo>
                    <a:pt x="17780000" y="11524996"/>
                  </a:moveTo>
                  <a:lnTo>
                    <a:pt x="17627600" y="11524996"/>
                  </a:lnTo>
                  <a:lnTo>
                    <a:pt x="17627600" y="11474196"/>
                  </a:lnTo>
                  <a:lnTo>
                    <a:pt x="17780000" y="11474196"/>
                  </a:lnTo>
                  <a:close/>
                  <a:moveTo>
                    <a:pt x="17424400" y="11474196"/>
                  </a:moveTo>
                  <a:lnTo>
                    <a:pt x="17272000" y="11474196"/>
                  </a:lnTo>
                  <a:lnTo>
                    <a:pt x="17272000" y="11423396"/>
                  </a:lnTo>
                  <a:lnTo>
                    <a:pt x="17424400" y="11423396"/>
                  </a:lnTo>
                  <a:close/>
                  <a:moveTo>
                    <a:pt x="17068800" y="11423396"/>
                  </a:moveTo>
                  <a:lnTo>
                    <a:pt x="16916400" y="11423396"/>
                  </a:lnTo>
                  <a:lnTo>
                    <a:pt x="16916400" y="11372596"/>
                  </a:lnTo>
                  <a:lnTo>
                    <a:pt x="17068800" y="11372596"/>
                  </a:lnTo>
                  <a:close/>
                  <a:moveTo>
                    <a:pt x="16713200" y="11372596"/>
                  </a:moveTo>
                  <a:lnTo>
                    <a:pt x="16560800" y="11372596"/>
                  </a:lnTo>
                  <a:lnTo>
                    <a:pt x="16560800" y="11321796"/>
                  </a:lnTo>
                  <a:lnTo>
                    <a:pt x="16713200" y="11321796"/>
                  </a:lnTo>
                  <a:close/>
                  <a:moveTo>
                    <a:pt x="16357600" y="11321796"/>
                  </a:moveTo>
                  <a:lnTo>
                    <a:pt x="16205200" y="11321796"/>
                  </a:lnTo>
                  <a:lnTo>
                    <a:pt x="16205200" y="11270996"/>
                  </a:lnTo>
                  <a:lnTo>
                    <a:pt x="16357600" y="11270996"/>
                  </a:lnTo>
                  <a:close/>
                  <a:moveTo>
                    <a:pt x="16002000" y="11270996"/>
                  </a:moveTo>
                  <a:lnTo>
                    <a:pt x="15849600" y="11270996"/>
                  </a:lnTo>
                  <a:lnTo>
                    <a:pt x="15849600" y="11220196"/>
                  </a:lnTo>
                  <a:lnTo>
                    <a:pt x="16002000" y="11220196"/>
                  </a:lnTo>
                  <a:close/>
                  <a:moveTo>
                    <a:pt x="15646400" y="11220196"/>
                  </a:moveTo>
                  <a:lnTo>
                    <a:pt x="15494000" y="11220196"/>
                  </a:lnTo>
                  <a:lnTo>
                    <a:pt x="15494000" y="11169396"/>
                  </a:lnTo>
                  <a:lnTo>
                    <a:pt x="15646400" y="11169396"/>
                  </a:lnTo>
                  <a:close/>
                  <a:moveTo>
                    <a:pt x="15290800" y="11169396"/>
                  </a:moveTo>
                  <a:lnTo>
                    <a:pt x="15138400" y="11169396"/>
                  </a:lnTo>
                  <a:lnTo>
                    <a:pt x="15138400" y="11118596"/>
                  </a:lnTo>
                  <a:lnTo>
                    <a:pt x="15290800" y="11118596"/>
                  </a:lnTo>
                  <a:close/>
                  <a:moveTo>
                    <a:pt x="14935200" y="11118596"/>
                  </a:moveTo>
                  <a:lnTo>
                    <a:pt x="14782800" y="11118596"/>
                  </a:lnTo>
                  <a:lnTo>
                    <a:pt x="14782800" y="11067796"/>
                  </a:lnTo>
                  <a:lnTo>
                    <a:pt x="14935200" y="11067796"/>
                  </a:lnTo>
                  <a:close/>
                  <a:moveTo>
                    <a:pt x="14579600" y="11067796"/>
                  </a:moveTo>
                  <a:lnTo>
                    <a:pt x="14427200" y="11067796"/>
                  </a:lnTo>
                  <a:lnTo>
                    <a:pt x="14427200" y="11016996"/>
                  </a:lnTo>
                  <a:lnTo>
                    <a:pt x="14579600" y="11016996"/>
                  </a:lnTo>
                  <a:close/>
                  <a:moveTo>
                    <a:pt x="14224000" y="11016996"/>
                  </a:moveTo>
                  <a:lnTo>
                    <a:pt x="14071600" y="11016996"/>
                  </a:lnTo>
                  <a:lnTo>
                    <a:pt x="14071600" y="10966196"/>
                  </a:lnTo>
                  <a:lnTo>
                    <a:pt x="14224000" y="10966196"/>
                  </a:lnTo>
                  <a:close/>
                  <a:moveTo>
                    <a:pt x="13868400" y="10966196"/>
                  </a:moveTo>
                  <a:lnTo>
                    <a:pt x="13716000" y="10966196"/>
                  </a:lnTo>
                  <a:lnTo>
                    <a:pt x="13716000" y="10915396"/>
                  </a:lnTo>
                  <a:lnTo>
                    <a:pt x="13868400" y="10915396"/>
                  </a:lnTo>
                  <a:close/>
                  <a:moveTo>
                    <a:pt x="13512800" y="10915396"/>
                  </a:moveTo>
                  <a:lnTo>
                    <a:pt x="13360400" y="10915396"/>
                  </a:lnTo>
                  <a:lnTo>
                    <a:pt x="13360400" y="10864596"/>
                  </a:lnTo>
                  <a:lnTo>
                    <a:pt x="13512800" y="10864596"/>
                  </a:lnTo>
                  <a:close/>
                  <a:moveTo>
                    <a:pt x="13157200" y="10864596"/>
                  </a:moveTo>
                  <a:lnTo>
                    <a:pt x="13004800" y="10864596"/>
                  </a:lnTo>
                  <a:lnTo>
                    <a:pt x="13004800" y="10813796"/>
                  </a:lnTo>
                  <a:lnTo>
                    <a:pt x="13157200" y="10813796"/>
                  </a:lnTo>
                  <a:close/>
                  <a:moveTo>
                    <a:pt x="12801600" y="10813796"/>
                  </a:moveTo>
                  <a:lnTo>
                    <a:pt x="12649200" y="10813796"/>
                  </a:lnTo>
                  <a:lnTo>
                    <a:pt x="12649200" y="10762996"/>
                  </a:lnTo>
                  <a:lnTo>
                    <a:pt x="12801600" y="10762996"/>
                  </a:lnTo>
                  <a:close/>
                  <a:moveTo>
                    <a:pt x="12446000" y="10762996"/>
                  </a:moveTo>
                  <a:lnTo>
                    <a:pt x="12293600" y="10762996"/>
                  </a:lnTo>
                  <a:lnTo>
                    <a:pt x="12293600" y="10712196"/>
                  </a:lnTo>
                  <a:lnTo>
                    <a:pt x="12446000" y="10712196"/>
                  </a:lnTo>
                  <a:close/>
                  <a:moveTo>
                    <a:pt x="12090400" y="10712196"/>
                  </a:moveTo>
                  <a:lnTo>
                    <a:pt x="11938000" y="10712196"/>
                  </a:lnTo>
                  <a:lnTo>
                    <a:pt x="11938000" y="10661396"/>
                  </a:lnTo>
                  <a:lnTo>
                    <a:pt x="12090400" y="10661396"/>
                  </a:lnTo>
                  <a:close/>
                  <a:moveTo>
                    <a:pt x="11734800" y="10661396"/>
                  </a:moveTo>
                  <a:lnTo>
                    <a:pt x="11582400" y="10661396"/>
                  </a:lnTo>
                  <a:lnTo>
                    <a:pt x="11582400" y="10610596"/>
                  </a:lnTo>
                  <a:lnTo>
                    <a:pt x="11734800" y="10610596"/>
                  </a:lnTo>
                  <a:close/>
                  <a:moveTo>
                    <a:pt x="11379200" y="10610596"/>
                  </a:moveTo>
                  <a:lnTo>
                    <a:pt x="11226800" y="10610596"/>
                  </a:lnTo>
                  <a:lnTo>
                    <a:pt x="11226800" y="10559796"/>
                  </a:lnTo>
                  <a:lnTo>
                    <a:pt x="11379200" y="10559796"/>
                  </a:lnTo>
                  <a:close/>
                  <a:moveTo>
                    <a:pt x="11023600" y="10559796"/>
                  </a:moveTo>
                  <a:lnTo>
                    <a:pt x="10871200" y="10559796"/>
                  </a:lnTo>
                  <a:lnTo>
                    <a:pt x="10871200" y="10508996"/>
                  </a:lnTo>
                  <a:lnTo>
                    <a:pt x="11023600" y="10508996"/>
                  </a:lnTo>
                  <a:close/>
                  <a:moveTo>
                    <a:pt x="10668000" y="10508996"/>
                  </a:moveTo>
                  <a:lnTo>
                    <a:pt x="10515600" y="10508996"/>
                  </a:lnTo>
                  <a:lnTo>
                    <a:pt x="10515600" y="10458196"/>
                  </a:lnTo>
                  <a:lnTo>
                    <a:pt x="10668000" y="10458196"/>
                  </a:lnTo>
                  <a:close/>
                  <a:moveTo>
                    <a:pt x="10312400" y="10458196"/>
                  </a:moveTo>
                  <a:lnTo>
                    <a:pt x="10160000" y="10458196"/>
                  </a:lnTo>
                  <a:lnTo>
                    <a:pt x="10160000" y="10407396"/>
                  </a:lnTo>
                  <a:lnTo>
                    <a:pt x="10312400" y="10407396"/>
                  </a:lnTo>
                  <a:close/>
                  <a:moveTo>
                    <a:pt x="9956800" y="10407396"/>
                  </a:moveTo>
                  <a:lnTo>
                    <a:pt x="9804400" y="10407396"/>
                  </a:lnTo>
                  <a:lnTo>
                    <a:pt x="9804400" y="10356596"/>
                  </a:lnTo>
                  <a:lnTo>
                    <a:pt x="9956800" y="10356596"/>
                  </a:lnTo>
                  <a:close/>
                  <a:moveTo>
                    <a:pt x="9601200" y="10356596"/>
                  </a:moveTo>
                  <a:lnTo>
                    <a:pt x="9448800" y="10356596"/>
                  </a:lnTo>
                  <a:lnTo>
                    <a:pt x="9448800" y="10305796"/>
                  </a:lnTo>
                  <a:lnTo>
                    <a:pt x="9601200" y="10305796"/>
                  </a:lnTo>
                  <a:close/>
                  <a:moveTo>
                    <a:pt x="9245600" y="10305796"/>
                  </a:moveTo>
                  <a:lnTo>
                    <a:pt x="9093200" y="10305796"/>
                  </a:lnTo>
                  <a:lnTo>
                    <a:pt x="9093200" y="10254996"/>
                  </a:lnTo>
                  <a:lnTo>
                    <a:pt x="9245600" y="10254996"/>
                  </a:lnTo>
                  <a:close/>
                  <a:moveTo>
                    <a:pt x="8890000" y="10254996"/>
                  </a:moveTo>
                  <a:lnTo>
                    <a:pt x="8737600" y="10254996"/>
                  </a:lnTo>
                  <a:lnTo>
                    <a:pt x="8737600" y="10204196"/>
                  </a:lnTo>
                  <a:lnTo>
                    <a:pt x="8890000" y="10204196"/>
                  </a:lnTo>
                  <a:close/>
                  <a:moveTo>
                    <a:pt x="8534400" y="10204196"/>
                  </a:moveTo>
                  <a:lnTo>
                    <a:pt x="8382000" y="10204196"/>
                  </a:lnTo>
                  <a:lnTo>
                    <a:pt x="8382000" y="10153396"/>
                  </a:lnTo>
                  <a:lnTo>
                    <a:pt x="8534400" y="10153396"/>
                  </a:lnTo>
                  <a:close/>
                  <a:moveTo>
                    <a:pt x="8178800" y="10153396"/>
                  </a:moveTo>
                  <a:lnTo>
                    <a:pt x="8026400" y="10153396"/>
                  </a:lnTo>
                  <a:lnTo>
                    <a:pt x="8026400" y="10102596"/>
                  </a:lnTo>
                  <a:lnTo>
                    <a:pt x="8178800" y="10102596"/>
                  </a:lnTo>
                  <a:close/>
                  <a:moveTo>
                    <a:pt x="7823200" y="10102596"/>
                  </a:moveTo>
                  <a:lnTo>
                    <a:pt x="7670800" y="10102596"/>
                  </a:lnTo>
                  <a:lnTo>
                    <a:pt x="7670800" y="10051796"/>
                  </a:lnTo>
                  <a:lnTo>
                    <a:pt x="7823200" y="10051796"/>
                  </a:lnTo>
                  <a:close/>
                  <a:moveTo>
                    <a:pt x="7467600" y="10051796"/>
                  </a:moveTo>
                  <a:lnTo>
                    <a:pt x="7315200" y="10051796"/>
                  </a:lnTo>
                  <a:lnTo>
                    <a:pt x="7315200" y="10000996"/>
                  </a:lnTo>
                  <a:lnTo>
                    <a:pt x="7467600" y="10000996"/>
                  </a:lnTo>
                  <a:close/>
                  <a:moveTo>
                    <a:pt x="7112000" y="10000996"/>
                  </a:moveTo>
                  <a:lnTo>
                    <a:pt x="6959600" y="10000996"/>
                  </a:lnTo>
                  <a:lnTo>
                    <a:pt x="6959600" y="9950196"/>
                  </a:lnTo>
                  <a:lnTo>
                    <a:pt x="7112000" y="9950196"/>
                  </a:lnTo>
                  <a:close/>
                  <a:moveTo>
                    <a:pt x="6756400" y="9950196"/>
                  </a:moveTo>
                  <a:lnTo>
                    <a:pt x="6604000" y="9950196"/>
                  </a:lnTo>
                  <a:lnTo>
                    <a:pt x="6604000" y="9899396"/>
                  </a:lnTo>
                  <a:lnTo>
                    <a:pt x="6756400" y="9899396"/>
                  </a:lnTo>
                  <a:close/>
                  <a:moveTo>
                    <a:pt x="6400800" y="9899396"/>
                  </a:moveTo>
                  <a:lnTo>
                    <a:pt x="6248400" y="9899396"/>
                  </a:lnTo>
                  <a:lnTo>
                    <a:pt x="6248400" y="9848596"/>
                  </a:lnTo>
                  <a:lnTo>
                    <a:pt x="6400800" y="9848596"/>
                  </a:lnTo>
                  <a:close/>
                  <a:moveTo>
                    <a:pt x="6045200" y="9848596"/>
                  </a:moveTo>
                  <a:lnTo>
                    <a:pt x="5892800" y="9848596"/>
                  </a:lnTo>
                  <a:lnTo>
                    <a:pt x="5892800" y="9797796"/>
                  </a:lnTo>
                  <a:lnTo>
                    <a:pt x="6045200" y="9797796"/>
                  </a:lnTo>
                  <a:close/>
                  <a:moveTo>
                    <a:pt x="5689600" y="9797796"/>
                  </a:moveTo>
                  <a:lnTo>
                    <a:pt x="5537200" y="9797796"/>
                  </a:lnTo>
                  <a:lnTo>
                    <a:pt x="5537200" y="9746996"/>
                  </a:lnTo>
                  <a:lnTo>
                    <a:pt x="5689600" y="9746996"/>
                  </a:lnTo>
                  <a:close/>
                  <a:moveTo>
                    <a:pt x="5334000" y="9746996"/>
                  </a:moveTo>
                  <a:lnTo>
                    <a:pt x="5181600" y="9746996"/>
                  </a:lnTo>
                  <a:lnTo>
                    <a:pt x="5181600" y="9696196"/>
                  </a:lnTo>
                  <a:lnTo>
                    <a:pt x="5334000" y="9696196"/>
                  </a:lnTo>
                  <a:close/>
                  <a:moveTo>
                    <a:pt x="4978400" y="9696196"/>
                  </a:moveTo>
                  <a:lnTo>
                    <a:pt x="4826000" y="9696196"/>
                  </a:lnTo>
                  <a:lnTo>
                    <a:pt x="4826000" y="9645396"/>
                  </a:lnTo>
                  <a:lnTo>
                    <a:pt x="4978400" y="9645396"/>
                  </a:lnTo>
                  <a:close/>
                  <a:moveTo>
                    <a:pt x="4622800" y="9645396"/>
                  </a:moveTo>
                  <a:lnTo>
                    <a:pt x="4470400" y="9645396"/>
                  </a:lnTo>
                  <a:lnTo>
                    <a:pt x="4470400" y="9594596"/>
                  </a:lnTo>
                  <a:lnTo>
                    <a:pt x="4622800" y="9594596"/>
                  </a:lnTo>
                  <a:close/>
                  <a:moveTo>
                    <a:pt x="4267200" y="9594596"/>
                  </a:moveTo>
                  <a:lnTo>
                    <a:pt x="4114800" y="9594596"/>
                  </a:lnTo>
                  <a:lnTo>
                    <a:pt x="4114800" y="9543796"/>
                  </a:lnTo>
                  <a:lnTo>
                    <a:pt x="4267200" y="9543796"/>
                  </a:lnTo>
                  <a:close/>
                  <a:moveTo>
                    <a:pt x="3911600" y="9543796"/>
                  </a:moveTo>
                  <a:lnTo>
                    <a:pt x="3759200" y="9543796"/>
                  </a:lnTo>
                  <a:lnTo>
                    <a:pt x="3759200" y="9492996"/>
                  </a:lnTo>
                  <a:lnTo>
                    <a:pt x="3911600" y="9492996"/>
                  </a:lnTo>
                  <a:close/>
                  <a:moveTo>
                    <a:pt x="3556000" y="9492996"/>
                  </a:moveTo>
                  <a:lnTo>
                    <a:pt x="3403600" y="9492996"/>
                  </a:lnTo>
                  <a:lnTo>
                    <a:pt x="3403600" y="9442196"/>
                  </a:lnTo>
                  <a:lnTo>
                    <a:pt x="3556000" y="9442196"/>
                  </a:lnTo>
                  <a:close/>
                  <a:moveTo>
                    <a:pt x="3200400" y="9442196"/>
                  </a:moveTo>
                  <a:lnTo>
                    <a:pt x="3048000" y="9442196"/>
                  </a:lnTo>
                  <a:lnTo>
                    <a:pt x="3048000" y="9391396"/>
                  </a:lnTo>
                  <a:lnTo>
                    <a:pt x="3200400" y="9391396"/>
                  </a:lnTo>
                  <a:close/>
                  <a:moveTo>
                    <a:pt x="2844800" y="9391396"/>
                  </a:moveTo>
                  <a:lnTo>
                    <a:pt x="2692400" y="9391396"/>
                  </a:lnTo>
                  <a:lnTo>
                    <a:pt x="2692400" y="9340596"/>
                  </a:lnTo>
                  <a:lnTo>
                    <a:pt x="2844800" y="9340596"/>
                  </a:lnTo>
                  <a:close/>
                  <a:moveTo>
                    <a:pt x="2489200" y="9340596"/>
                  </a:moveTo>
                  <a:lnTo>
                    <a:pt x="2336800" y="9340596"/>
                  </a:lnTo>
                  <a:lnTo>
                    <a:pt x="2336800" y="9289796"/>
                  </a:lnTo>
                  <a:lnTo>
                    <a:pt x="2489200" y="9289796"/>
                  </a:lnTo>
                  <a:close/>
                  <a:moveTo>
                    <a:pt x="2133600" y="9289796"/>
                  </a:moveTo>
                  <a:lnTo>
                    <a:pt x="1981200" y="9289796"/>
                  </a:lnTo>
                  <a:lnTo>
                    <a:pt x="1981200" y="9238996"/>
                  </a:lnTo>
                  <a:lnTo>
                    <a:pt x="2133600" y="9238996"/>
                  </a:lnTo>
                  <a:close/>
                  <a:moveTo>
                    <a:pt x="1778000" y="9238996"/>
                  </a:moveTo>
                  <a:lnTo>
                    <a:pt x="1625600" y="9238996"/>
                  </a:lnTo>
                  <a:lnTo>
                    <a:pt x="1625600" y="9188196"/>
                  </a:lnTo>
                  <a:lnTo>
                    <a:pt x="1778000" y="9188196"/>
                  </a:lnTo>
                  <a:close/>
                  <a:moveTo>
                    <a:pt x="1422400" y="9188196"/>
                  </a:moveTo>
                  <a:lnTo>
                    <a:pt x="1270000" y="9188196"/>
                  </a:lnTo>
                  <a:lnTo>
                    <a:pt x="1270000" y="9137396"/>
                  </a:lnTo>
                  <a:lnTo>
                    <a:pt x="1422400" y="9137396"/>
                  </a:lnTo>
                  <a:close/>
                  <a:moveTo>
                    <a:pt x="1066800" y="9137396"/>
                  </a:moveTo>
                  <a:lnTo>
                    <a:pt x="914400" y="9137396"/>
                  </a:lnTo>
                  <a:lnTo>
                    <a:pt x="914400" y="9086596"/>
                  </a:lnTo>
                  <a:lnTo>
                    <a:pt x="1066800" y="9086596"/>
                  </a:lnTo>
                  <a:close/>
                  <a:moveTo>
                    <a:pt x="711200" y="9086596"/>
                  </a:moveTo>
                  <a:lnTo>
                    <a:pt x="558800" y="9086596"/>
                  </a:lnTo>
                  <a:lnTo>
                    <a:pt x="558800" y="9035796"/>
                  </a:lnTo>
                  <a:lnTo>
                    <a:pt x="711200" y="9035796"/>
                  </a:lnTo>
                  <a:close/>
                  <a:moveTo>
                    <a:pt x="355600" y="9035796"/>
                  </a:moveTo>
                  <a:lnTo>
                    <a:pt x="203200" y="9035796"/>
                  </a:lnTo>
                  <a:lnTo>
                    <a:pt x="203200" y="8984996"/>
                  </a:lnTo>
                  <a:lnTo>
                    <a:pt x="355600" y="8984996"/>
                  </a:lnTo>
                  <a:close/>
                  <a:moveTo>
                    <a:pt x="0" y="8984996"/>
                  </a:moveTo>
                  <a:lnTo>
                    <a:pt x="1652270" y="8984996"/>
                  </a:lnTo>
                  <a:lnTo>
                    <a:pt x="1652270" y="8959596"/>
                  </a:lnTo>
                  <a:lnTo>
                    <a:pt x="1652270" y="8984996"/>
                  </a:lnTo>
                  <a:cubicBezTo>
                    <a:pt x="1622044" y="8984996"/>
                    <a:pt x="1592199" y="8983091"/>
                    <a:pt x="1562989" y="8979408"/>
                  </a:cubicBezTo>
                  <a:lnTo>
                    <a:pt x="1569339" y="8928989"/>
                  </a:lnTo>
                  <a:cubicBezTo>
                    <a:pt x="1596517" y="8932418"/>
                    <a:pt x="1624203" y="8934196"/>
                    <a:pt x="1652270" y="8934196"/>
                  </a:cubicBezTo>
                  <a:lnTo>
                    <a:pt x="1718437" y="8934196"/>
                  </a:lnTo>
                  <a:close/>
                  <a:moveTo>
                    <a:pt x="1360932" y="8871458"/>
                  </a:moveTo>
                  <a:cubicBezTo>
                    <a:pt x="1312672" y="8849487"/>
                    <a:pt x="1267206" y="8822309"/>
                    <a:pt x="1225550" y="8790559"/>
                  </a:cubicBezTo>
                  <a:lnTo>
                    <a:pt x="1256284" y="8750173"/>
                  </a:lnTo>
                  <a:cubicBezTo>
                    <a:pt x="1295019" y="8779637"/>
                    <a:pt x="1337056" y="8804910"/>
                    <a:pt x="1381887" y="8825230"/>
                  </a:cubicBezTo>
                  <a:close/>
                  <a:moveTo>
                    <a:pt x="1079119" y="11802237"/>
                  </a:moveTo>
                  <a:cubicBezTo>
                    <a:pt x="1048512" y="11759692"/>
                    <a:pt x="1022604" y="11713464"/>
                    <a:pt x="1002157" y="11664442"/>
                  </a:cubicBezTo>
                  <a:lnTo>
                    <a:pt x="1049020" y="11644757"/>
                  </a:lnTo>
                  <a:cubicBezTo>
                    <a:pt x="1068070" y="11690223"/>
                    <a:pt x="1092073" y="11733022"/>
                    <a:pt x="1120394" y="11772519"/>
                  </a:cubicBezTo>
                  <a:close/>
                  <a:moveTo>
                    <a:pt x="951103" y="11460734"/>
                  </a:moveTo>
                  <a:cubicBezTo>
                    <a:pt x="948944" y="11438636"/>
                    <a:pt x="947928" y="11416157"/>
                    <a:pt x="947928" y="11393424"/>
                  </a:cubicBezTo>
                  <a:lnTo>
                    <a:pt x="947928" y="11305921"/>
                  </a:lnTo>
                  <a:lnTo>
                    <a:pt x="998728" y="11305921"/>
                  </a:lnTo>
                  <a:lnTo>
                    <a:pt x="998728" y="11393424"/>
                  </a:lnTo>
                  <a:lnTo>
                    <a:pt x="973328" y="11393424"/>
                  </a:lnTo>
                  <a:lnTo>
                    <a:pt x="998728" y="11393424"/>
                  </a:lnTo>
                  <a:cubicBezTo>
                    <a:pt x="998728" y="11414506"/>
                    <a:pt x="999744" y="11435334"/>
                    <a:pt x="1001649" y="11455908"/>
                  </a:cubicBezTo>
                  <a:close/>
                  <a:moveTo>
                    <a:pt x="947928" y="11102721"/>
                  </a:moveTo>
                  <a:lnTo>
                    <a:pt x="947928" y="10950321"/>
                  </a:lnTo>
                  <a:lnTo>
                    <a:pt x="998728" y="10950321"/>
                  </a:lnTo>
                  <a:lnTo>
                    <a:pt x="998728" y="11102721"/>
                  </a:lnTo>
                  <a:close/>
                  <a:moveTo>
                    <a:pt x="998728" y="10747121"/>
                  </a:moveTo>
                  <a:lnTo>
                    <a:pt x="998728" y="10594721"/>
                  </a:lnTo>
                  <a:lnTo>
                    <a:pt x="998728" y="10747121"/>
                  </a:lnTo>
                  <a:close/>
                  <a:moveTo>
                    <a:pt x="998728" y="10391521"/>
                  </a:moveTo>
                  <a:lnTo>
                    <a:pt x="998728" y="10239121"/>
                  </a:lnTo>
                  <a:lnTo>
                    <a:pt x="998728" y="10391521"/>
                  </a:lnTo>
                  <a:close/>
                  <a:moveTo>
                    <a:pt x="998728" y="10035921"/>
                  </a:moveTo>
                  <a:lnTo>
                    <a:pt x="998728" y="9883521"/>
                  </a:lnTo>
                  <a:lnTo>
                    <a:pt x="998728" y="10035921"/>
                  </a:lnTo>
                  <a:close/>
                  <a:moveTo>
                    <a:pt x="998728" y="9680321"/>
                  </a:moveTo>
                  <a:lnTo>
                    <a:pt x="998728" y="9527921"/>
                  </a:lnTo>
                  <a:lnTo>
                    <a:pt x="998728" y="9680321"/>
                  </a:lnTo>
                  <a:close/>
                  <a:moveTo>
                    <a:pt x="998728" y="9324721"/>
                  </a:moveTo>
                  <a:lnTo>
                    <a:pt x="998728" y="9172321"/>
                  </a:lnTo>
                  <a:lnTo>
                    <a:pt x="998728" y="9324721"/>
                  </a:lnTo>
                  <a:close/>
                  <a:moveTo>
                    <a:pt x="998728" y="8969121"/>
                  </a:moveTo>
                  <a:lnTo>
                    <a:pt x="998728" y="8816721"/>
                  </a:lnTo>
                  <a:lnTo>
                    <a:pt x="998728" y="8969121"/>
                  </a:lnTo>
                  <a:close/>
                  <a:moveTo>
                    <a:pt x="998728" y="8613521"/>
                  </a:moveTo>
                  <a:lnTo>
                    <a:pt x="998728" y="8461121"/>
                  </a:lnTo>
                  <a:lnTo>
                    <a:pt x="998728" y="8613521"/>
                  </a:lnTo>
                  <a:close/>
                  <a:moveTo>
                    <a:pt x="998728" y="8257921"/>
                  </a:moveTo>
                  <a:lnTo>
                    <a:pt x="998728" y="8105521"/>
                  </a:lnTo>
                  <a:lnTo>
                    <a:pt x="998728" y="8257921"/>
                  </a:lnTo>
                  <a:close/>
                  <a:moveTo>
                    <a:pt x="998728" y="7902321"/>
                  </a:moveTo>
                  <a:lnTo>
                    <a:pt x="998728" y="7749921"/>
                  </a:lnTo>
                  <a:lnTo>
                    <a:pt x="998728" y="7902321"/>
                  </a:lnTo>
                  <a:close/>
                  <a:moveTo>
                    <a:pt x="998728" y="7546721"/>
                  </a:moveTo>
                  <a:lnTo>
                    <a:pt x="998728" y="7394321"/>
                  </a:lnTo>
                  <a:lnTo>
                    <a:pt x="998728" y="7546721"/>
                  </a:lnTo>
                  <a:close/>
                  <a:moveTo>
                    <a:pt x="998728" y="7191121"/>
                  </a:moveTo>
                  <a:lnTo>
                    <a:pt x="998728" y="7038721"/>
                  </a:lnTo>
                  <a:lnTo>
                    <a:pt x="998728" y="7191121"/>
                  </a:lnTo>
                  <a:close/>
                  <a:moveTo>
                    <a:pt x="998728" y="6835521"/>
                  </a:moveTo>
                  <a:lnTo>
                    <a:pt x="998728" y="6683121"/>
                  </a:lnTo>
                  <a:lnTo>
                    <a:pt x="998728" y="6835521"/>
                  </a:lnTo>
                  <a:close/>
                  <a:moveTo>
                    <a:pt x="998728" y="6479921"/>
                  </a:moveTo>
                  <a:lnTo>
                    <a:pt x="998728" y="6327521"/>
                  </a:lnTo>
                  <a:lnTo>
                    <a:pt x="998728" y="6479921"/>
                  </a:lnTo>
                  <a:close/>
                  <a:moveTo>
                    <a:pt x="998728" y="6124321"/>
                  </a:moveTo>
                  <a:lnTo>
                    <a:pt x="998728" y="5971921"/>
                  </a:lnTo>
                  <a:lnTo>
                    <a:pt x="998728" y="6124321"/>
                  </a:lnTo>
                  <a:close/>
                  <a:moveTo>
                    <a:pt x="998728" y="5768721"/>
                  </a:moveTo>
                  <a:lnTo>
                    <a:pt x="998728" y="5616321"/>
                  </a:lnTo>
                  <a:lnTo>
                    <a:pt x="998728" y="5768721"/>
                  </a:lnTo>
                  <a:close/>
                  <a:moveTo>
                    <a:pt x="998728" y="5413121"/>
                  </a:moveTo>
                  <a:lnTo>
                    <a:pt x="998728" y="5260721"/>
                  </a:lnTo>
                  <a:lnTo>
                    <a:pt x="998728" y="5413121"/>
                  </a:lnTo>
                  <a:close/>
                  <a:moveTo>
                    <a:pt x="998728" y="5057521"/>
                  </a:moveTo>
                  <a:lnTo>
                    <a:pt x="998728" y="4905121"/>
                  </a:lnTo>
                  <a:lnTo>
                    <a:pt x="998728" y="5057521"/>
                  </a:lnTo>
                  <a:close/>
                  <a:moveTo>
                    <a:pt x="998728" y="4701921"/>
                  </a:moveTo>
                  <a:lnTo>
                    <a:pt x="998728" y="4549521"/>
                  </a:lnTo>
                  <a:lnTo>
                    <a:pt x="998728" y="4701921"/>
                  </a:lnTo>
                  <a:close/>
                  <a:moveTo>
                    <a:pt x="998728" y="4346321"/>
                  </a:moveTo>
                  <a:lnTo>
                    <a:pt x="998728" y="4193921"/>
                  </a:lnTo>
                  <a:lnTo>
                    <a:pt x="998728" y="4346321"/>
                  </a:lnTo>
                  <a:close/>
                  <a:moveTo>
                    <a:pt x="998728" y="3990721"/>
                  </a:moveTo>
                  <a:lnTo>
                    <a:pt x="998728" y="3838321"/>
                  </a:lnTo>
                  <a:lnTo>
                    <a:pt x="998728" y="3990721"/>
                  </a:lnTo>
                  <a:close/>
                  <a:moveTo>
                    <a:pt x="998728" y="3635121"/>
                  </a:moveTo>
                  <a:lnTo>
                    <a:pt x="998728" y="3482721"/>
                  </a:lnTo>
                  <a:lnTo>
                    <a:pt x="998728" y="3635121"/>
                  </a:lnTo>
                  <a:close/>
                  <a:moveTo>
                    <a:pt x="998728" y="3279521"/>
                  </a:moveTo>
                  <a:lnTo>
                    <a:pt x="998728" y="3127121"/>
                  </a:lnTo>
                  <a:lnTo>
                    <a:pt x="998728" y="3279521"/>
                  </a:lnTo>
                  <a:close/>
                  <a:moveTo>
                    <a:pt x="998728" y="2923921"/>
                  </a:moveTo>
                  <a:lnTo>
                    <a:pt x="998728" y="2771521"/>
                  </a:lnTo>
                  <a:lnTo>
                    <a:pt x="998728" y="2923921"/>
                  </a:lnTo>
                  <a:close/>
                  <a:moveTo>
                    <a:pt x="998728" y="2568321"/>
                  </a:moveTo>
                  <a:lnTo>
                    <a:pt x="998728" y="2415921"/>
                  </a:lnTo>
                  <a:lnTo>
                    <a:pt x="998728" y="2568321"/>
                  </a:lnTo>
                  <a:close/>
                  <a:moveTo>
                    <a:pt x="998728" y="2212721"/>
                  </a:moveTo>
                  <a:lnTo>
                    <a:pt x="998728" y="2060321"/>
                  </a:lnTo>
                  <a:lnTo>
                    <a:pt x="998728" y="2212721"/>
                  </a:lnTo>
                  <a:close/>
                  <a:moveTo>
                    <a:pt x="998728" y="1857121"/>
                  </a:moveTo>
                  <a:lnTo>
                    <a:pt x="998728" y="1704721"/>
                  </a:lnTo>
                  <a:lnTo>
                    <a:pt x="998728" y="1857121"/>
                  </a:lnTo>
                  <a:close/>
                  <a:moveTo>
                    <a:pt x="998728" y="1501521"/>
                  </a:moveTo>
                  <a:lnTo>
                    <a:pt x="998728" y="1349121"/>
                  </a:lnTo>
                  <a:lnTo>
                    <a:pt x="998728" y="1501521"/>
                  </a:lnTo>
                  <a:close/>
                  <a:moveTo>
                    <a:pt x="998728" y="1145921"/>
                  </a:moveTo>
                  <a:lnTo>
                    <a:pt x="998728" y="993521"/>
                  </a:lnTo>
                  <a:lnTo>
                    <a:pt x="998728" y="1145921"/>
                  </a:lnTo>
                  <a:close/>
                  <a:moveTo>
                    <a:pt x="998728" y="790321"/>
                  </a:moveTo>
                  <a:lnTo>
                    <a:pt x="998728" y="702945"/>
                  </a:lnTo>
                  <a:lnTo>
                    <a:pt x="973328" y="702945"/>
                  </a:lnTo>
                  <a:lnTo>
                    <a:pt x="947928" y="702945"/>
                  </a:lnTo>
                  <a:cubicBezTo>
                    <a:pt x="947928" y="649097"/>
                    <a:pt x="954024" y="596519"/>
                    <a:pt x="965581" y="546100"/>
                  </a:cubicBezTo>
                  <a:lnTo>
                    <a:pt x="1015111" y="557403"/>
                  </a:lnTo>
                  <a:cubicBezTo>
                    <a:pt x="1004316" y="604139"/>
                    <a:pt x="998728" y="652907"/>
                    <a:pt x="998728" y="702945"/>
                  </a:cubicBezTo>
                  <a:lnTo>
                    <a:pt x="998728" y="790321"/>
                  </a:lnTo>
                  <a:close/>
                </a:path>
              </a:pathLst>
            </a:custGeom>
            <a:solidFill>
              <a:srgbClr val="FF3F4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363254" y="223136"/>
            <a:ext cx="2763962" cy="1953718"/>
          </a:xfrm>
          <a:custGeom>
            <a:avLst/>
            <a:gdLst/>
            <a:ahLst/>
            <a:cxnLst/>
            <a:rect l="l" t="t" r="r" b="b"/>
            <a:pathLst>
              <a:path w="2763962" h="1953718">
                <a:moveTo>
                  <a:pt x="0" y="0"/>
                </a:moveTo>
                <a:lnTo>
                  <a:pt x="2763962" y="0"/>
                </a:lnTo>
                <a:lnTo>
                  <a:pt x="2763962" y="1953718"/>
                </a:lnTo>
                <a:lnTo>
                  <a:pt x="0" y="1953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1023368"/>
            <a:ext cx="5857393" cy="8229600"/>
          </a:xfrm>
          <a:custGeom>
            <a:avLst/>
            <a:gdLst/>
            <a:ahLst/>
            <a:cxnLst/>
            <a:rect l="l" t="t" r="r" b="b"/>
            <a:pathLst>
              <a:path w="5857393" h="8229600">
                <a:moveTo>
                  <a:pt x="0" y="0"/>
                </a:moveTo>
                <a:lnTo>
                  <a:pt x="5857393" y="0"/>
                </a:lnTo>
                <a:lnTo>
                  <a:pt x="585739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58" b="-65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30136" y="3789791"/>
            <a:ext cx="5165319" cy="270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8983" b="1">
                <a:solidFill>
                  <a:srgbClr val="F2F2F2"/>
                </a:solidFill>
                <a:latin typeface="Cairo Bold"/>
                <a:ea typeface="Cairo Bold"/>
                <a:cs typeface="Cairo Bold"/>
                <a:sym typeface="Cairo Bold"/>
              </a:rPr>
              <a:t>Flow 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1621</Words>
  <Application>Microsoft Office PowerPoint</Application>
  <PresentationFormat>Custom</PresentationFormat>
  <Paragraphs>280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 Bold</vt:lpstr>
      <vt:lpstr>Arial Italics</vt:lpstr>
      <vt:lpstr>Arimo Bold</vt:lpstr>
      <vt:lpstr>Cairo Bold</vt:lpstr>
      <vt:lpstr>Arial</vt:lpstr>
      <vt:lpstr>Arimo</vt:lpstr>
      <vt:lpstr>Cairo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Vehicle Inspection System</dc:title>
  <cp:lastModifiedBy>Mughees Ul Haq</cp:lastModifiedBy>
  <cp:revision>2</cp:revision>
  <dcterms:created xsi:type="dcterms:W3CDTF">2006-08-16T00:00:00Z</dcterms:created>
  <dcterms:modified xsi:type="dcterms:W3CDTF">2025-02-03T10:45:14Z</dcterms:modified>
  <dc:identifier>DAGSVfWkgDk</dc:identifier>
</cp:coreProperties>
</file>